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43" r:id="rId3"/>
    <p:sldId id="346" r:id="rId4"/>
    <p:sldId id="344" r:id="rId5"/>
    <p:sldId id="345" r:id="rId6"/>
    <p:sldId id="348" r:id="rId7"/>
    <p:sldId id="360" r:id="rId8"/>
    <p:sldId id="347" r:id="rId9"/>
    <p:sldId id="349" r:id="rId10"/>
    <p:sldId id="359" r:id="rId11"/>
    <p:sldId id="361" r:id="rId12"/>
    <p:sldId id="362" r:id="rId13"/>
    <p:sldId id="363" r:id="rId14"/>
    <p:sldId id="364" r:id="rId15"/>
    <p:sldId id="365" r:id="rId16"/>
    <p:sldId id="366" r:id="rId17"/>
    <p:sldId id="367" r:id="rId18"/>
    <p:sldId id="368" r:id="rId19"/>
    <p:sldId id="369" r:id="rId20"/>
    <p:sldId id="351" r:id="rId21"/>
    <p:sldId id="370" r:id="rId22"/>
    <p:sldId id="371" r:id="rId23"/>
    <p:sldId id="372" r:id="rId24"/>
    <p:sldId id="373" r:id="rId25"/>
    <p:sldId id="374" r:id="rId26"/>
    <p:sldId id="375" r:id="rId27"/>
    <p:sldId id="376" r:id="rId28"/>
    <p:sldId id="377" r:id="rId29"/>
    <p:sldId id="378" r:id="rId30"/>
    <p:sldId id="357" r:id="rId31"/>
    <p:sldId id="358" r:id="rId32"/>
    <p:sldId id="379" r:id="rId33"/>
    <p:sldId id="380" r:id="rId34"/>
  </p:sldIdLst>
  <p:sldSz cx="9144000" cy="6858000" type="screen4x3"/>
  <p:notesSz cx="6858000" cy="9144000"/>
  <p:defaultTextStyle>
    <a:defPPr>
      <a:defRPr lang="cs-CZ"/>
    </a:defPPr>
    <a:lvl1pPr algn="l" rtl="0" fontAlgn="base">
      <a:spcBef>
        <a:spcPct val="20000"/>
      </a:spcBef>
      <a:spcAft>
        <a:spcPct val="0"/>
      </a:spcAft>
      <a:defRPr kern="1200">
        <a:solidFill>
          <a:schemeClr val="tx1"/>
        </a:solidFill>
        <a:latin typeface="Arial" pitchFamily="34" charset="0"/>
        <a:ea typeface="+mn-ea"/>
        <a:cs typeface="+mn-cs"/>
      </a:defRPr>
    </a:lvl1pPr>
    <a:lvl2pPr marL="457200" algn="l" rtl="0" fontAlgn="base">
      <a:spcBef>
        <a:spcPct val="20000"/>
      </a:spcBef>
      <a:spcAft>
        <a:spcPct val="0"/>
      </a:spcAft>
      <a:defRPr kern="1200">
        <a:solidFill>
          <a:schemeClr val="tx1"/>
        </a:solidFill>
        <a:latin typeface="Arial" pitchFamily="34" charset="0"/>
        <a:ea typeface="+mn-ea"/>
        <a:cs typeface="+mn-cs"/>
      </a:defRPr>
    </a:lvl2pPr>
    <a:lvl3pPr marL="914400" algn="l" rtl="0" fontAlgn="base">
      <a:spcBef>
        <a:spcPct val="20000"/>
      </a:spcBef>
      <a:spcAft>
        <a:spcPct val="0"/>
      </a:spcAft>
      <a:defRPr kern="1200">
        <a:solidFill>
          <a:schemeClr val="tx1"/>
        </a:solidFill>
        <a:latin typeface="Arial" pitchFamily="34" charset="0"/>
        <a:ea typeface="+mn-ea"/>
        <a:cs typeface="+mn-cs"/>
      </a:defRPr>
    </a:lvl3pPr>
    <a:lvl4pPr marL="1371600" algn="l" rtl="0" fontAlgn="base">
      <a:spcBef>
        <a:spcPct val="20000"/>
      </a:spcBef>
      <a:spcAft>
        <a:spcPct val="0"/>
      </a:spcAft>
      <a:defRPr kern="1200">
        <a:solidFill>
          <a:schemeClr val="tx1"/>
        </a:solidFill>
        <a:latin typeface="Arial" pitchFamily="34" charset="0"/>
        <a:ea typeface="+mn-ea"/>
        <a:cs typeface="+mn-cs"/>
      </a:defRPr>
    </a:lvl4pPr>
    <a:lvl5pPr marL="1828800" algn="l" rtl="0" fontAlgn="base">
      <a:spcBef>
        <a:spcPct val="2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0000"/>
    <a:srgbClr val="A79ECD"/>
    <a:srgbClr val="00FF00"/>
    <a:srgbClr val="000099"/>
    <a:srgbClr val="0099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p:scale>
          <a:sx n="90" d="100"/>
          <a:sy n="90" d="100"/>
        </p:scale>
        <p:origin x="-1632"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B57CC93-909E-41CE-A3DA-5742F751A12A}" type="datetimeFigureOut">
              <a:rPr lang="cs-CZ"/>
              <a:pPr>
                <a:defRPr/>
              </a:pPr>
              <a:t>8.1.2020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9B402F4-4216-400C-BE6D-A52526DF7949}" type="slidenum">
              <a:rPr lang="cs-CZ"/>
              <a:pPr>
                <a:defRPr/>
              </a:pPr>
              <a:t>‹#›</a:t>
            </a:fld>
            <a:endParaRPr lang="cs-CZ"/>
          </a:p>
        </p:txBody>
      </p:sp>
    </p:spTree>
    <p:extLst>
      <p:ext uri="{BB962C8B-B14F-4D97-AF65-F5344CB8AC3E}">
        <p14:creationId xmlns:p14="http://schemas.microsoft.com/office/powerpoint/2010/main" val="1426923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A3BB35D-6BCE-4E61-BB2F-0067D6F1AED9}" type="slidenum">
              <a:rPr lang="cs-CZ"/>
              <a:pPr>
                <a:defRPr/>
              </a:pPr>
              <a:t>‹#›</a:t>
            </a:fld>
            <a:endParaRPr lang="cs-CZ"/>
          </a:p>
        </p:txBody>
      </p:sp>
    </p:spTree>
    <p:extLst>
      <p:ext uri="{BB962C8B-B14F-4D97-AF65-F5344CB8AC3E}">
        <p14:creationId xmlns:p14="http://schemas.microsoft.com/office/powerpoint/2010/main" val="183397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E7842B2-F22A-4158-A4FD-592B49D2C53A}" type="slidenum">
              <a:rPr lang="cs-CZ"/>
              <a:pPr>
                <a:defRPr/>
              </a:pPr>
              <a:t>‹#›</a:t>
            </a:fld>
            <a:endParaRPr lang="cs-CZ"/>
          </a:p>
        </p:txBody>
      </p:sp>
    </p:spTree>
    <p:extLst>
      <p:ext uri="{BB962C8B-B14F-4D97-AF65-F5344CB8AC3E}">
        <p14:creationId xmlns:p14="http://schemas.microsoft.com/office/powerpoint/2010/main" val="195696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EF8A9BE-F227-43B0-97D8-34C27904AF43}" type="slidenum">
              <a:rPr lang="cs-CZ"/>
              <a:pPr>
                <a:defRPr/>
              </a:pPr>
              <a:t>‹#›</a:t>
            </a:fld>
            <a:endParaRPr lang="cs-CZ"/>
          </a:p>
        </p:txBody>
      </p:sp>
    </p:spTree>
    <p:extLst>
      <p:ext uri="{BB962C8B-B14F-4D97-AF65-F5344CB8AC3E}">
        <p14:creationId xmlns:p14="http://schemas.microsoft.com/office/powerpoint/2010/main" val="425624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3AB3B902-EB7F-47E4-8D89-41330DB87089}" type="slidenum">
              <a:rPr lang="cs-CZ"/>
              <a:pPr>
                <a:defRPr/>
              </a:pPr>
              <a:t>‹#›</a:t>
            </a:fld>
            <a:endParaRPr lang="cs-CZ"/>
          </a:p>
        </p:txBody>
      </p:sp>
    </p:spTree>
    <p:extLst>
      <p:ext uri="{BB962C8B-B14F-4D97-AF65-F5344CB8AC3E}">
        <p14:creationId xmlns:p14="http://schemas.microsoft.com/office/powerpoint/2010/main" val="404141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D450323C-AC9D-42A6-A199-1B4EF39EB951}" type="slidenum">
              <a:rPr lang="cs-CZ"/>
              <a:pPr>
                <a:defRPr/>
              </a:pPr>
              <a:t>‹#›</a:t>
            </a:fld>
            <a:endParaRPr lang="cs-CZ"/>
          </a:p>
        </p:txBody>
      </p:sp>
    </p:spTree>
    <p:extLst>
      <p:ext uri="{BB962C8B-B14F-4D97-AF65-F5344CB8AC3E}">
        <p14:creationId xmlns:p14="http://schemas.microsoft.com/office/powerpoint/2010/main" val="169473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2E96C34-5CE0-451F-9650-C8C67F276412}" type="slidenum">
              <a:rPr lang="cs-CZ"/>
              <a:pPr>
                <a:defRPr/>
              </a:pPr>
              <a:t>‹#›</a:t>
            </a:fld>
            <a:endParaRPr lang="cs-CZ"/>
          </a:p>
        </p:txBody>
      </p:sp>
    </p:spTree>
    <p:extLst>
      <p:ext uri="{BB962C8B-B14F-4D97-AF65-F5344CB8AC3E}">
        <p14:creationId xmlns:p14="http://schemas.microsoft.com/office/powerpoint/2010/main" val="250044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88F3F98-8D60-475D-9BE3-A57CCB368CCA}" type="slidenum">
              <a:rPr lang="cs-CZ"/>
              <a:pPr>
                <a:defRPr/>
              </a:pPr>
              <a:t>‹#›</a:t>
            </a:fld>
            <a:endParaRPr lang="cs-CZ"/>
          </a:p>
        </p:txBody>
      </p:sp>
    </p:spTree>
    <p:extLst>
      <p:ext uri="{BB962C8B-B14F-4D97-AF65-F5344CB8AC3E}">
        <p14:creationId xmlns:p14="http://schemas.microsoft.com/office/powerpoint/2010/main" val="136650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1AB6F79-FF06-41DD-A8FC-7751FA1AFFFE}" type="slidenum">
              <a:rPr lang="cs-CZ"/>
              <a:pPr>
                <a:defRPr/>
              </a:pPr>
              <a:t>‹#›</a:t>
            </a:fld>
            <a:endParaRPr lang="cs-CZ"/>
          </a:p>
        </p:txBody>
      </p:sp>
    </p:spTree>
    <p:extLst>
      <p:ext uri="{BB962C8B-B14F-4D97-AF65-F5344CB8AC3E}">
        <p14:creationId xmlns:p14="http://schemas.microsoft.com/office/powerpoint/2010/main" val="99394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71D9B229-FC9F-472A-8056-E2B909D6947F}" type="slidenum">
              <a:rPr lang="cs-CZ"/>
              <a:pPr>
                <a:defRPr/>
              </a:pPr>
              <a:t>‹#›</a:t>
            </a:fld>
            <a:endParaRPr lang="cs-CZ"/>
          </a:p>
        </p:txBody>
      </p:sp>
    </p:spTree>
    <p:extLst>
      <p:ext uri="{BB962C8B-B14F-4D97-AF65-F5344CB8AC3E}">
        <p14:creationId xmlns:p14="http://schemas.microsoft.com/office/powerpoint/2010/main" val="323010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04B1B94-9AAE-4682-981A-E068BB263A08}" type="slidenum">
              <a:rPr lang="cs-CZ"/>
              <a:pPr>
                <a:defRPr/>
              </a:pPr>
              <a:t>‹#›</a:t>
            </a:fld>
            <a:endParaRPr lang="cs-CZ"/>
          </a:p>
        </p:txBody>
      </p:sp>
    </p:spTree>
    <p:extLst>
      <p:ext uri="{BB962C8B-B14F-4D97-AF65-F5344CB8AC3E}">
        <p14:creationId xmlns:p14="http://schemas.microsoft.com/office/powerpoint/2010/main" val="93882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7D6B4EE5-930E-4AE1-8788-23BBDAEDBAFD}" type="slidenum">
              <a:rPr lang="cs-CZ"/>
              <a:pPr>
                <a:defRPr/>
              </a:pPr>
              <a:t>‹#›</a:t>
            </a:fld>
            <a:endParaRPr lang="cs-CZ"/>
          </a:p>
        </p:txBody>
      </p:sp>
    </p:spTree>
    <p:extLst>
      <p:ext uri="{BB962C8B-B14F-4D97-AF65-F5344CB8AC3E}">
        <p14:creationId xmlns:p14="http://schemas.microsoft.com/office/powerpoint/2010/main" val="184145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37A2F49-F3D5-420B-B349-8E54FA57A3B4}" type="slidenum">
              <a:rPr lang="cs-CZ"/>
              <a:pPr>
                <a:defRPr/>
              </a:pPr>
              <a:t>‹#›</a:t>
            </a:fld>
            <a:endParaRPr lang="cs-CZ"/>
          </a:p>
        </p:txBody>
      </p:sp>
    </p:spTree>
    <p:extLst>
      <p:ext uri="{BB962C8B-B14F-4D97-AF65-F5344CB8AC3E}">
        <p14:creationId xmlns:p14="http://schemas.microsoft.com/office/powerpoint/2010/main" val="41286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6309683-4E17-40B9-A0B1-078499669492}" type="slidenum">
              <a:rPr lang="cs-CZ"/>
              <a:pPr>
                <a:defRPr/>
              </a:pPr>
              <a:t>‹#›</a:t>
            </a:fld>
            <a:endParaRPr lang="cs-CZ"/>
          </a:p>
        </p:txBody>
      </p:sp>
    </p:spTree>
    <p:extLst>
      <p:ext uri="{BB962C8B-B14F-4D97-AF65-F5344CB8AC3E}">
        <p14:creationId xmlns:p14="http://schemas.microsoft.com/office/powerpoint/2010/main" val="41408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a:defRPr/>
            </a:pPr>
            <a:fld id="{1B919E49-3C84-4589-A07A-C239AA6117E3}"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5.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8.bin"/><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2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29.bin"/><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7.wmf"/><Relationship Id="rId3" Type="http://schemas.openxmlformats.org/officeDocument/2006/relationships/image" Target="../media/image49.png"/><Relationship Id="rId7" Type="http://schemas.openxmlformats.org/officeDocument/2006/relationships/image" Target="../media/image44.wmf"/><Relationship Id="rId12"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5.wmf"/><Relationship Id="rId1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0.wmf"/><Relationship Id="rId5" Type="http://schemas.openxmlformats.org/officeDocument/2006/relationships/oleObject" Target="../embeddings/oleObject38.bin"/><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0.bin"/><Relationship Id="rId5" Type="http://schemas.openxmlformats.org/officeDocument/2006/relationships/image" Target="../media/image51.wmf"/><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57.png"/><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2.bin"/><Relationship Id="rId5" Type="http://schemas.openxmlformats.org/officeDocument/2006/relationships/image" Target="../media/image54.wmf"/><Relationship Id="rId4" Type="http://schemas.openxmlformats.org/officeDocument/2006/relationships/oleObject" Target="../embeddings/oleObject41.bin"/><Relationship Id="rId9" Type="http://schemas.openxmlformats.org/officeDocument/2006/relationships/image" Target="../media/image56.wmf"/></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1.wmf"/><Relationship Id="rId5" Type="http://schemas.openxmlformats.org/officeDocument/2006/relationships/oleObject" Target="../embeddings/oleObject45.bin"/><Relationship Id="rId4" Type="http://schemas.openxmlformats.org/officeDocument/2006/relationships/image" Target="../media/image60.wmf"/></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70.png"/><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8.bin"/><Relationship Id="rId5" Type="http://schemas.openxmlformats.org/officeDocument/2006/relationships/image" Target="../media/image67.wmf"/><Relationship Id="rId4" Type="http://schemas.openxmlformats.org/officeDocument/2006/relationships/oleObject" Target="../embeddings/oleObject47.bin"/><Relationship Id="rId9" Type="http://schemas.openxmlformats.org/officeDocument/2006/relationships/image" Target="../media/image69.wmf"/></Relationships>
</file>

<file path=ppt/slides/_rels/slide33.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2.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53.bin"/><Relationship Id="rId14" Type="http://schemas.openxmlformats.org/officeDocument/2006/relationships/image" Target="../media/image76.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0.bin"/><Relationship Id="rId1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74875"/>
            <a:ext cx="7772400" cy="1614488"/>
          </a:xfrm>
        </p:spPr>
        <p:txBody>
          <a:bodyPr/>
          <a:lstStyle/>
          <a:p>
            <a:pPr eaLnBrk="1" hangingPunct="1"/>
            <a:r>
              <a:rPr lang="cs-CZ" altLang="cs-CZ" sz="3200" b="1" smtClean="0">
                <a:solidFill>
                  <a:srgbClr val="0000FF"/>
                </a:solidFill>
              </a:rPr>
              <a:t>Nuclear physics</a:t>
            </a:r>
          </a:p>
        </p:txBody>
      </p:sp>
      <p:sp>
        <p:nvSpPr>
          <p:cNvPr id="2051" name="Text Box 4"/>
          <p:cNvSpPr txBox="1">
            <a:spLocks noChangeArrowheads="1"/>
          </p:cNvSpPr>
          <p:nvPr/>
        </p:nvSpPr>
        <p:spPr bwMode="auto">
          <a:xfrm>
            <a:off x="2843213" y="4256088"/>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cs-CZ" altLang="cs-CZ" sz="2000"/>
              <a:t>Ing. </a:t>
            </a:r>
            <a:r>
              <a:rPr lang="en-US" altLang="cs-CZ" sz="2000"/>
              <a:t>Jaroslav J</a:t>
            </a:r>
            <a:r>
              <a:rPr lang="cs-CZ" altLang="cs-CZ" sz="2000"/>
              <a:t>í</a:t>
            </a:r>
            <a:r>
              <a:rPr lang="en-US" altLang="cs-CZ" sz="2000"/>
              <a:t>ra</a:t>
            </a:r>
            <a:r>
              <a:rPr lang="cs-CZ" altLang="cs-CZ" sz="2000"/>
              <a:t>, CSc.</a:t>
            </a:r>
            <a:endParaRPr lang="en-US" altLang="cs-CZ" sz="2000"/>
          </a:p>
        </p:txBody>
      </p:sp>
      <p:sp>
        <p:nvSpPr>
          <p:cNvPr id="2052" name="Rectangle 5"/>
          <p:cNvSpPr>
            <a:spLocks noChangeArrowheads="1"/>
          </p:cNvSpPr>
          <p:nvPr/>
        </p:nvSpPr>
        <p:spPr bwMode="auto">
          <a:xfrm>
            <a:off x="684213" y="620713"/>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cs-CZ" altLang="cs-CZ" sz="4000">
                <a:solidFill>
                  <a:srgbClr val="FF0000"/>
                </a:solidFill>
              </a:rPr>
              <a:t>Physics 2</a:t>
            </a:r>
            <a:endParaRPr lang="cs-CZ" altLang="cs-CZ" sz="280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854075"/>
            <a:ext cx="498792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Nuclear Binding Energy</a:t>
            </a:r>
          </a:p>
        </p:txBody>
      </p:sp>
      <p:sp>
        <p:nvSpPr>
          <p:cNvPr id="11268" name="Text Box 4"/>
          <p:cNvSpPr txBox="1">
            <a:spLocks noChangeArrowheads="1"/>
          </p:cNvSpPr>
          <p:nvPr/>
        </p:nvSpPr>
        <p:spPr bwMode="auto">
          <a:xfrm>
            <a:off x="468313" y="765175"/>
            <a:ext cx="3382962"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Binding energy can be also understood as an </a:t>
            </a:r>
            <a:r>
              <a:rPr lang="en-US" altLang="cs-CZ" sz="1800" dirty="0">
                <a:solidFill>
                  <a:srgbClr val="0000FF"/>
                </a:solidFill>
              </a:rPr>
              <a:t>energy required to separate nucleus into its constituents</a:t>
            </a:r>
            <a:r>
              <a:rPr lang="en-US" altLang="cs-CZ" sz="1800" dirty="0"/>
              <a:t>. </a:t>
            </a:r>
          </a:p>
          <a:p>
            <a:pPr algn="just" eaLnBrk="1" hangingPunct="1">
              <a:spcBef>
                <a:spcPct val="50000"/>
              </a:spcBef>
              <a:buFontTx/>
              <a:buNone/>
            </a:pPr>
            <a:r>
              <a:rPr lang="cs-CZ" altLang="cs-CZ" sz="1800" dirty="0" err="1"/>
              <a:t>The</a:t>
            </a:r>
            <a:r>
              <a:rPr lang="cs-CZ" altLang="cs-CZ" sz="1800" dirty="0"/>
              <a:t> </a:t>
            </a:r>
            <a:r>
              <a:rPr lang="cs-CZ" altLang="cs-CZ" sz="1800" dirty="0" err="1"/>
              <a:t>following</a:t>
            </a:r>
            <a:r>
              <a:rPr lang="cs-CZ" altLang="cs-CZ" sz="1800" dirty="0"/>
              <a:t> </a:t>
            </a:r>
            <a:r>
              <a:rPr lang="cs-CZ" altLang="cs-CZ" sz="1800" dirty="0" err="1"/>
              <a:t>graph</a:t>
            </a:r>
            <a:r>
              <a:rPr lang="cs-CZ" altLang="cs-CZ" sz="1800" dirty="0"/>
              <a:t> </a:t>
            </a:r>
            <a:r>
              <a:rPr lang="cs-CZ" altLang="cs-CZ" sz="1800" dirty="0" err="1"/>
              <a:t>shows</a:t>
            </a:r>
            <a:r>
              <a:rPr lang="cs-CZ" altLang="cs-CZ" sz="1800" dirty="0"/>
              <a:t> </a:t>
            </a:r>
            <a:r>
              <a:rPr lang="cs-CZ" altLang="cs-CZ" sz="1800" dirty="0" err="1"/>
              <a:t>the</a:t>
            </a:r>
            <a:r>
              <a:rPr lang="cs-CZ" altLang="cs-CZ" sz="1800" dirty="0"/>
              <a:t> </a:t>
            </a:r>
            <a:r>
              <a:rPr lang="cs-CZ" altLang="cs-CZ" sz="1800" dirty="0" err="1"/>
              <a:t>binding</a:t>
            </a:r>
            <a:r>
              <a:rPr lang="cs-CZ" altLang="cs-CZ" sz="1800" dirty="0"/>
              <a:t> </a:t>
            </a:r>
            <a:r>
              <a:rPr lang="cs-CZ" altLang="cs-CZ" sz="1800" dirty="0" err="1"/>
              <a:t>energy</a:t>
            </a:r>
            <a:r>
              <a:rPr lang="cs-CZ" altLang="cs-CZ" sz="1800" dirty="0"/>
              <a:t> per </a:t>
            </a:r>
            <a:r>
              <a:rPr lang="cs-CZ" altLang="cs-CZ" sz="1800" dirty="0" err="1"/>
              <a:t>nucleon</a:t>
            </a:r>
            <a:r>
              <a:rPr lang="cs-CZ" altLang="cs-CZ" sz="1800" dirty="0"/>
              <a:t> as a dependence on </a:t>
            </a:r>
            <a:r>
              <a:rPr lang="cs-CZ" altLang="cs-CZ" sz="1800" dirty="0" err="1"/>
              <a:t>the</a:t>
            </a:r>
            <a:r>
              <a:rPr lang="cs-CZ" altLang="cs-CZ" sz="1800" dirty="0"/>
              <a:t> </a:t>
            </a:r>
            <a:r>
              <a:rPr lang="cs-CZ" altLang="cs-CZ" sz="1800" dirty="0" err="1"/>
              <a:t>mass</a:t>
            </a:r>
            <a:r>
              <a:rPr lang="cs-CZ" altLang="cs-CZ" sz="1800" dirty="0"/>
              <a:t> </a:t>
            </a:r>
            <a:r>
              <a:rPr lang="cs-CZ" altLang="cs-CZ" sz="1800" dirty="0" err="1"/>
              <a:t>number</a:t>
            </a:r>
            <a:r>
              <a:rPr lang="cs-CZ" altLang="cs-CZ" sz="1800" dirty="0"/>
              <a:t>. </a:t>
            </a:r>
            <a:r>
              <a:rPr lang="en-US" altLang="cs-CZ" sz="1800" dirty="0"/>
              <a:t>We can see that the binding energy drops for both low and high mass numbers and that there is </a:t>
            </a:r>
            <a:r>
              <a:rPr lang="en-US" altLang="cs-CZ" sz="1800" dirty="0">
                <a:solidFill>
                  <a:srgbClr val="0000FF"/>
                </a:solidFill>
              </a:rPr>
              <a:t>stability area </a:t>
            </a:r>
            <a:r>
              <a:rPr lang="en-US" altLang="cs-CZ" sz="1800" dirty="0"/>
              <a:t>for A </a:t>
            </a:r>
            <a:r>
              <a:rPr lang="en-US" altLang="cs-CZ" sz="1800" dirty="0">
                <a:solidFill>
                  <a:srgbClr val="0000FF"/>
                </a:solidFill>
              </a:rPr>
              <a:t>between 50 and 82</a:t>
            </a:r>
            <a:r>
              <a:rPr lang="en-US" altLang="cs-CZ" sz="1800" dirty="0"/>
              <a:t>. </a:t>
            </a:r>
          </a:p>
        </p:txBody>
      </p:sp>
      <p:sp>
        <p:nvSpPr>
          <p:cNvPr id="11269" name="Text Box 4"/>
          <p:cNvSpPr txBox="1">
            <a:spLocks noChangeArrowheads="1"/>
          </p:cNvSpPr>
          <p:nvPr/>
        </p:nvSpPr>
        <p:spPr bwMode="auto">
          <a:xfrm>
            <a:off x="468313" y="4476750"/>
            <a:ext cx="8280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drop in the right part means that nucleons are more tightly bound in two middle mass nuclides rather than in a single high mass nuclide. This also means that the </a:t>
            </a:r>
            <a:r>
              <a:rPr lang="en-US" altLang="cs-CZ" sz="1800" dirty="0">
                <a:solidFill>
                  <a:srgbClr val="0000FF"/>
                </a:solidFill>
              </a:rPr>
              <a:t>energy can be released</a:t>
            </a:r>
            <a:r>
              <a:rPr lang="en-US" altLang="cs-CZ" sz="1800" dirty="0"/>
              <a:t> by the </a:t>
            </a:r>
            <a:r>
              <a:rPr lang="en-US" altLang="cs-CZ" sz="1800" dirty="0">
                <a:solidFill>
                  <a:srgbClr val="0000FF"/>
                </a:solidFill>
              </a:rPr>
              <a:t>nuclear fission </a:t>
            </a:r>
            <a:r>
              <a:rPr lang="en-US" altLang="cs-CZ" sz="1800" dirty="0"/>
              <a:t>of a single massive nucleus (nuclear power plant).</a:t>
            </a:r>
          </a:p>
        </p:txBody>
      </p:sp>
      <p:sp>
        <p:nvSpPr>
          <p:cNvPr id="11270" name="Text Box 4"/>
          <p:cNvSpPr txBox="1">
            <a:spLocks noChangeArrowheads="1"/>
          </p:cNvSpPr>
          <p:nvPr/>
        </p:nvSpPr>
        <p:spPr bwMode="auto">
          <a:xfrm>
            <a:off x="468313" y="5684838"/>
            <a:ext cx="8280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drop in the left part means that an energy can be released if we combine two small mass nuclides to form a single middle mass number nuclide. This is called </a:t>
            </a:r>
            <a:r>
              <a:rPr lang="en-US" altLang="cs-CZ" sz="1800" dirty="0">
                <a:solidFill>
                  <a:srgbClr val="0000FF"/>
                </a:solidFill>
              </a:rPr>
              <a:t>nuclear fusion </a:t>
            </a:r>
            <a:r>
              <a:rPr lang="en-US" altLang="cs-CZ" sz="1800" dirty="0"/>
              <a:t>(the sun, thermonuclear explosion).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a:solidFill>
                  <a:srgbClr val="FF0000"/>
                </a:solidFill>
              </a:rPr>
              <a:t>Natural radioactivity</a:t>
            </a:r>
            <a:endParaRPr lang="cs-CZ" altLang="cs-CZ">
              <a:solidFill>
                <a:srgbClr val="FF0000"/>
              </a:solidFill>
            </a:endParaRPr>
          </a:p>
        </p:txBody>
      </p:sp>
      <p:sp>
        <p:nvSpPr>
          <p:cNvPr id="12291" name="Text Box 4"/>
          <p:cNvSpPr txBox="1">
            <a:spLocks noChangeArrowheads="1"/>
          </p:cNvSpPr>
          <p:nvPr/>
        </p:nvSpPr>
        <p:spPr bwMode="auto">
          <a:xfrm>
            <a:off x="611188" y="836613"/>
            <a:ext cx="806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a:t>Radioactivity (or radioactive decay) occurs when an unstable nucleus emits radiation. There are three types of nuclear radiation: </a:t>
            </a:r>
            <a:endParaRPr lang="cs-CZ" altLang="cs-CZ" sz="1800"/>
          </a:p>
        </p:txBody>
      </p:sp>
      <p:pic>
        <p:nvPicPr>
          <p:cNvPr id="12292"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681163"/>
            <a:ext cx="15843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4"/>
          <p:cNvSpPr txBox="1">
            <a:spLocks noChangeArrowheads="1"/>
          </p:cNvSpPr>
          <p:nvPr/>
        </p:nvSpPr>
        <p:spPr bwMode="auto">
          <a:xfrm>
            <a:off x="611188" y="1701800"/>
            <a:ext cx="6048375"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ts val="600"/>
              </a:spcBef>
              <a:buFontTx/>
              <a:buNone/>
            </a:pPr>
            <a:r>
              <a:rPr lang="en-US" altLang="cs-CZ" sz="1800">
                <a:solidFill>
                  <a:srgbClr val="0000FF"/>
                </a:solidFill>
              </a:rPr>
              <a:t>Alpha </a:t>
            </a:r>
            <a:r>
              <a:rPr lang="en-US" altLang="cs-CZ" sz="1800"/>
              <a:t>– consists of </a:t>
            </a:r>
            <a:r>
              <a:rPr lang="en-US" altLang="cs-CZ" sz="1800">
                <a:solidFill>
                  <a:srgbClr val="0000FF"/>
                </a:solidFill>
              </a:rPr>
              <a:t>helium nuclei 		</a:t>
            </a:r>
          </a:p>
          <a:p>
            <a:pPr algn="just" eaLnBrk="1" hangingPunct="1">
              <a:spcBef>
                <a:spcPts val="600"/>
              </a:spcBef>
              <a:buFontTx/>
              <a:buNone/>
            </a:pPr>
            <a:r>
              <a:rPr lang="en-US" altLang="cs-CZ" sz="1800">
                <a:solidFill>
                  <a:srgbClr val="0000FF"/>
                </a:solidFill>
              </a:rPr>
              <a:t>Beta </a:t>
            </a:r>
            <a:r>
              <a:rPr lang="en-US" altLang="cs-CZ" sz="1800"/>
              <a:t>– consists of </a:t>
            </a:r>
            <a:r>
              <a:rPr lang="en-US" altLang="cs-CZ" sz="1800">
                <a:solidFill>
                  <a:srgbClr val="0000FF"/>
                </a:solidFill>
              </a:rPr>
              <a:t>electrons</a:t>
            </a:r>
            <a:r>
              <a:rPr lang="en-US" altLang="cs-CZ" sz="1800"/>
              <a:t> </a:t>
            </a:r>
          </a:p>
          <a:p>
            <a:pPr algn="just" eaLnBrk="1" hangingPunct="1">
              <a:spcBef>
                <a:spcPts val="600"/>
              </a:spcBef>
              <a:buFontTx/>
              <a:buNone/>
            </a:pPr>
            <a:r>
              <a:rPr lang="en-US" altLang="cs-CZ" sz="1800">
                <a:solidFill>
                  <a:srgbClr val="0000FF"/>
                </a:solidFill>
              </a:rPr>
              <a:t>Gamma</a:t>
            </a:r>
            <a:r>
              <a:rPr lang="en-US" altLang="cs-CZ" sz="1800"/>
              <a:t> – consists of </a:t>
            </a:r>
            <a:r>
              <a:rPr lang="en-US" altLang="cs-CZ" sz="1800">
                <a:solidFill>
                  <a:srgbClr val="0000FF"/>
                </a:solidFill>
              </a:rPr>
              <a:t>photons</a:t>
            </a:r>
            <a:r>
              <a:rPr lang="en-US" altLang="cs-CZ" sz="1800"/>
              <a:t> , electromagnetic radiation of wavelength </a:t>
            </a:r>
            <a:r>
              <a:rPr lang="el-GR" altLang="cs-CZ" sz="1800">
                <a:latin typeface="Times New Roman" pitchFamily="18" charset="0"/>
                <a:cs typeface="Times New Roman" pitchFamily="18" charset="0"/>
              </a:rPr>
              <a:t>λ</a:t>
            </a:r>
            <a:r>
              <a:rPr lang="en-US" altLang="cs-CZ" sz="1800"/>
              <a:t>&lt;100 pm, frequency f&gt; 3x10</a:t>
            </a:r>
            <a:r>
              <a:rPr lang="en-US" altLang="cs-CZ" sz="1800" baseline="30000"/>
              <a:t>18</a:t>
            </a:r>
            <a:r>
              <a:rPr lang="en-US" altLang="cs-CZ" sz="1800"/>
              <a:t> Hz (3 EHz) </a:t>
            </a:r>
            <a:endParaRPr lang="cs-CZ" altLang="cs-CZ" sz="1800"/>
          </a:p>
        </p:txBody>
      </p:sp>
      <p:graphicFrame>
        <p:nvGraphicFramePr>
          <p:cNvPr id="12294" name="Objekt 5"/>
          <p:cNvGraphicFramePr>
            <a:graphicFrameLocks noChangeAspect="1"/>
          </p:cNvGraphicFramePr>
          <p:nvPr/>
        </p:nvGraphicFramePr>
        <p:xfrm>
          <a:off x="4140200" y="1681163"/>
          <a:ext cx="522288" cy="430212"/>
        </p:xfrm>
        <a:graphic>
          <a:graphicData uri="http://schemas.openxmlformats.org/presentationml/2006/ole">
            <mc:AlternateContent xmlns:mc="http://schemas.openxmlformats.org/markup-compatibility/2006">
              <mc:Choice xmlns:v="urn:schemas-microsoft-com:vml" Requires="v">
                <p:oleObj spid="_x0000_s12339" name="Equation" r:id="rId4" imgW="291973" imgH="241195" progId="Equation.DSMT4">
                  <p:embed/>
                </p:oleObj>
              </mc:Choice>
              <mc:Fallback>
                <p:oleObj name="Equation" r:id="rId4" imgW="291973" imgH="241195" progId="Equation.DSMT4">
                  <p:embed/>
                  <p:pic>
                    <p:nvPicPr>
                      <p:cNvPr id="0"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1681163"/>
                        <a:ext cx="5222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5" name="Obrázek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4425950"/>
            <a:ext cx="49815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611188" y="3359150"/>
            <a:ext cx="80645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600"/>
              </a:spcBef>
              <a:buFontTx/>
              <a:buNone/>
              <a:defRPr/>
            </a:pPr>
            <a:r>
              <a:rPr lang="en-US" altLang="cs-CZ" sz="1800" dirty="0" smtClean="0"/>
              <a:t>The </a:t>
            </a:r>
            <a:r>
              <a:rPr lang="en-US" altLang="cs-CZ" sz="1800" dirty="0" smtClean="0">
                <a:solidFill>
                  <a:srgbClr val="FF0000"/>
                </a:solidFill>
              </a:rPr>
              <a:t>alpha</a:t>
            </a:r>
            <a:r>
              <a:rPr lang="en-US" altLang="cs-CZ" sz="1800" dirty="0" smtClean="0"/>
              <a:t> radiation has a </a:t>
            </a:r>
            <a:r>
              <a:rPr lang="en-US" altLang="cs-CZ" sz="1800" dirty="0" smtClean="0">
                <a:solidFill>
                  <a:srgbClr val="FF0000"/>
                </a:solidFill>
              </a:rPr>
              <a:t>positive charge</a:t>
            </a:r>
            <a:r>
              <a:rPr lang="en-US" altLang="cs-CZ" sz="1800" dirty="0" smtClean="0"/>
              <a:t>, so it is deviated downwards in the electric field on the picture, the </a:t>
            </a:r>
            <a:r>
              <a:rPr lang="en-US" altLang="cs-CZ" sz="1800" dirty="0" smtClean="0">
                <a:solidFill>
                  <a:srgbClr val="0000FF"/>
                </a:solidFill>
              </a:rPr>
              <a:t>beta</a:t>
            </a:r>
            <a:r>
              <a:rPr lang="en-US" altLang="cs-CZ" sz="1800" dirty="0" smtClean="0"/>
              <a:t> radiation has a </a:t>
            </a:r>
            <a:r>
              <a:rPr lang="en-US" altLang="cs-CZ" sz="1800" dirty="0" smtClean="0">
                <a:solidFill>
                  <a:srgbClr val="0000FF"/>
                </a:solidFill>
              </a:rPr>
              <a:t>negative charge</a:t>
            </a:r>
            <a:r>
              <a:rPr lang="en-US" altLang="cs-CZ" sz="1800" dirty="0" smtClean="0"/>
              <a:t>, so it is deviated upwards and the </a:t>
            </a:r>
            <a:r>
              <a:rPr lang="en-US" altLang="cs-CZ" sz="1800" dirty="0" smtClean="0">
                <a:solidFill>
                  <a:schemeClr val="tx1">
                    <a:lumMod val="50000"/>
                    <a:lumOff val="50000"/>
                  </a:schemeClr>
                </a:solidFill>
              </a:rPr>
              <a:t>gamma</a:t>
            </a:r>
            <a:r>
              <a:rPr lang="en-US" altLang="cs-CZ" sz="1800" dirty="0" smtClean="0"/>
              <a:t> has </a:t>
            </a:r>
            <a:r>
              <a:rPr lang="en-US" altLang="cs-CZ" sz="1800" dirty="0" smtClean="0">
                <a:solidFill>
                  <a:schemeClr val="tx1">
                    <a:lumMod val="50000"/>
                    <a:lumOff val="50000"/>
                  </a:schemeClr>
                </a:solidFill>
              </a:rPr>
              <a:t>no charge</a:t>
            </a:r>
            <a:r>
              <a:rPr lang="en-US" altLang="cs-CZ" sz="1800" dirty="0" smtClean="0"/>
              <a:t>, so its direction remains unchanged.</a:t>
            </a:r>
            <a:endParaRPr lang="cs-CZ" altLang="cs-CZ"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500"/>
                                        <p:tgtEl>
                                          <p:spTgt spid="122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a:solidFill>
                  <a:srgbClr val="FF0000"/>
                </a:solidFill>
              </a:rPr>
              <a:t>Natural radioactivity</a:t>
            </a:r>
            <a:endParaRPr lang="cs-CZ" altLang="cs-CZ">
              <a:solidFill>
                <a:srgbClr val="FF0000"/>
              </a:solidFill>
            </a:endParaRPr>
          </a:p>
        </p:txBody>
      </p:sp>
      <p:sp>
        <p:nvSpPr>
          <p:cNvPr id="13315" name="Text Box 4"/>
          <p:cNvSpPr txBox="1">
            <a:spLocks noChangeArrowheads="1"/>
          </p:cNvSpPr>
          <p:nvPr/>
        </p:nvSpPr>
        <p:spPr bwMode="auto">
          <a:xfrm>
            <a:off x="611188" y="836613"/>
            <a:ext cx="8064500"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solidFill>
                  <a:srgbClr val="0000FF"/>
                </a:solidFill>
              </a:rPr>
              <a:t>Alpha</a:t>
            </a:r>
            <a:r>
              <a:rPr lang="cs-CZ" altLang="cs-CZ" sz="1800" dirty="0">
                <a:solidFill>
                  <a:srgbClr val="0000FF"/>
                </a:solidFill>
              </a:rPr>
              <a:t> </a:t>
            </a:r>
            <a:r>
              <a:rPr lang="cs-CZ" altLang="cs-CZ" sz="1800" dirty="0" err="1">
                <a:solidFill>
                  <a:srgbClr val="0000FF"/>
                </a:solidFill>
              </a:rPr>
              <a:t>particles</a:t>
            </a:r>
            <a:r>
              <a:rPr lang="cs-CZ" altLang="cs-CZ" sz="1800" dirty="0">
                <a:solidFill>
                  <a:srgbClr val="0000FF"/>
                </a:solidFill>
              </a:rPr>
              <a:t> </a:t>
            </a:r>
            <a:r>
              <a:rPr lang="cs-CZ" altLang="cs-CZ" sz="1800" dirty="0"/>
              <a:t>– </a:t>
            </a:r>
            <a:r>
              <a:rPr lang="cs-CZ" altLang="cs-CZ" sz="1800" dirty="0" err="1"/>
              <a:t>they</a:t>
            </a:r>
            <a:r>
              <a:rPr lang="cs-CZ" altLang="cs-CZ" sz="1800" dirty="0"/>
              <a:t> are </a:t>
            </a:r>
            <a:r>
              <a:rPr lang="cs-CZ" altLang="cs-CZ" sz="1800" dirty="0" err="1"/>
              <a:t>ejected</a:t>
            </a:r>
            <a:r>
              <a:rPr lang="cs-CZ" altLang="cs-CZ" sz="1800" dirty="0"/>
              <a:t> </a:t>
            </a:r>
            <a:r>
              <a:rPr lang="cs-CZ" altLang="cs-CZ" sz="1800" dirty="0" err="1"/>
              <a:t>from</a:t>
            </a:r>
            <a:r>
              <a:rPr lang="cs-CZ" altLang="cs-CZ" sz="1800" dirty="0"/>
              <a:t> </a:t>
            </a:r>
            <a:r>
              <a:rPr lang="cs-CZ" altLang="cs-CZ" sz="1800" dirty="0" err="1"/>
              <a:t>the</a:t>
            </a:r>
            <a:r>
              <a:rPr lang="cs-CZ" altLang="cs-CZ" sz="1800" dirty="0"/>
              <a:t> </a:t>
            </a:r>
            <a:r>
              <a:rPr lang="cs-CZ" altLang="cs-CZ" sz="1800" dirty="0" err="1"/>
              <a:t>nucleus</a:t>
            </a:r>
            <a:r>
              <a:rPr lang="cs-CZ" altLang="cs-CZ" sz="1800" dirty="0"/>
              <a:t> </a:t>
            </a:r>
            <a:r>
              <a:rPr lang="cs-CZ" altLang="cs-CZ" sz="1800" dirty="0" err="1"/>
              <a:t>with</a:t>
            </a:r>
            <a:r>
              <a:rPr lang="cs-CZ" altLang="cs-CZ" sz="1800" dirty="0"/>
              <a:t> speed </a:t>
            </a:r>
            <a:r>
              <a:rPr lang="cs-CZ" altLang="cs-CZ" sz="1800" dirty="0" err="1"/>
              <a:t>around</a:t>
            </a:r>
            <a:r>
              <a:rPr lang="cs-CZ" altLang="cs-CZ" sz="1800" dirty="0"/>
              <a:t> 0.05 c. </a:t>
            </a:r>
            <a:r>
              <a:rPr lang="cs-CZ" altLang="cs-CZ" sz="1800" dirty="0" err="1"/>
              <a:t>They</a:t>
            </a:r>
            <a:r>
              <a:rPr lang="cs-CZ" altLang="cs-CZ" sz="1800" dirty="0"/>
              <a:t> are </a:t>
            </a:r>
            <a:r>
              <a:rPr lang="cs-CZ" altLang="cs-CZ" sz="1800" dirty="0" err="1"/>
              <a:t>quickly</a:t>
            </a:r>
            <a:r>
              <a:rPr lang="cs-CZ" altLang="cs-CZ" sz="1800" dirty="0"/>
              <a:t> </a:t>
            </a:r>
            <a:r>
              <a:rPr lang="cs-CZ" altLang="cs-CZ" sz="1800" dirty="0" err="1"/>
              <a:t>absorbed</a:t>
            </a:r>
            <a:r>
              <a:rPr lang="cs-CZ" altLang="cs-CZ" sz="1800" dirty="0"/>
              <a:t> </a:t>
            </a:r>
            <a:r>
              <a:rPr lang="cs-CZ" altLang="cs-CZ" sz="1800" dirty="0" err="1"/>
              <a:t>after</a:t>
            </a:r>
            <a:r>
              <a:rPr lang="cs-CZ" altLang="cs-CZ" sz="1800" dirty="0"/>
              <a:t> </a:t>
            </a:r>
            <a:r>
              <a:rPr lang="cs-CZ" altLang="cs-CZ" sz="1800" dirty="0" err="1"/>
              <a:t>entering</a:t>
            </a:r>
            <a:r>
              <a:rPr lang="cs-CZ" altLang="cs-CZ" sz="1800" dirty="0"/>
              <a:t> a </a:t>
            </a:r>
            <a:r>
              <a:rPr lang="cs-CZ" altLang="cs-CZ" sz="1800" dirty="0" err="1"/>
              <a:t>matter</a:t>
            </a:r>
            <a:r>
              <a:rPr lang="cs-CZ" altLang="cs-CZ" sz="1800" dirty="0"/>
              <a:t>. A </a:t>
            </a:r>
            <a:r>
              <a:rPr lang="cs-CZ" altLang="cs-CZ" sz="1800" dirty="0" err="1"/>
              <a:t>sheet</a:t>
            </a:r>
            <a:r>
              <a:rPr lang="cs-CZ" altLang="cs-CZ" sz="1800" dirty="0"/>
              <a:t> </a:t>
            </a:r>
            <a:r>
              <a:rPr lang="cs-CZ" altLang="cs-CZ" sz="1800" dirty="0" err="1"/>
              <a:t>of</a:t>
            </a:r>
            <a:r>
              <a:rPr lang="cs-CZ" altLang="cs-CZ" sz="1800" dirty="0"/>
              <a:t> </a:t>
            </a:r>
            <a:r>
              <a:rPr lang="cs-CZ" altLang="cs-CZ" sz="1800" dirty="0" err="1"/>
              <a:t>paper</a:t>
            </a:r>
            <a:r>
              <a:rPr lang="cs-CZ" altLang="cs-CZ" sz="1800" dirty="0"/>
              <a:t> </a:t>
            </a:r>
            <a:r>
              <a:rPr lang="cs-CZ" altLang="cs-CZ" sz="1800" dirty="0" err="1"/>
              <a:t>can</a:t>
            </a:r>
            <a:r>
              <a:rPr lang="cs-CZ" altLang="cs-CZ" sz="1800" dirty="0"/>
              <a:t> stop </a:t>
            </a:r>
            <a:r>
              <a:rPr lang="cs-CZ" altLang="cs-CZ" sz="1800" dirty="0" err="1"/>
              <a:t>them</a:t>
            </a:r>
            <a:r>
              <a:rPr lang="cs-CZ" altLang="cs-CZ" sz="1800" dirty="0"/>
              <a:t>.</a:t>
            </a:r>
          </a:p>
          <a:p>
            <a:pPr algn="just" eaLnBrk="1" hangingPunct="1">
              <a:spcBef>
                <a:spcPct val="50000"/>
              </a:spcBef>
              <a:buFontTx/>
              <a:buNone/>
            </a:pPr>
            <a:r>
              <a:rPr lang="cs-CZ" altLang="cs-CZ" sz="1800" dirty="0">
                <a:solidFill>
                  <a:srgbClr val="0000FF"/>
                </a:solidFill>
              </a:rPr>
              <a:t>Beta </a:t>
            </a:r>
            <a:r>
              <a:rPr lang="cs-CZ" altLang="cs-CZ" sz="1800" dirty="0" err="1">
                <a:solidFill>
                  <a:srgbClr val="0000FF"/>
                </a:solidFill>
              </a:rPr>
              <a:t>particles</a:t>
            </a:r>
            <a:r>
              <a:rPr lang="cs-CZ" altLang="cs-CZ" sz="1800" dirty="0">
                <a:solidFill>
                  <a:srgbClr val="0000FF"/>
                </a:solidFill>
              </a:rPr>
              <a:t> </a:t>
            </a:r>
            <a:r>
              <a:rPr lang="cs-CZ" altLang="cs-CZ" sz="1800" dirty="0"/>
              <a:t>- </a:t>
            </a:r>
            <a:r>
              <a:rPr lang="cs-CZ" altLang="cs-CZ" sz="1800" dirty="0" err="1"/>
              <a:t>they</a:t>
            </a:r>
            <a:r>
              <a:rPr lang="cs-CZ" altLang="cs-CZ" sz="1800" dirty="0"/>
              <a:t> are </a:t>
            </a:r>
            <a:r>
              <a:rPr lang="cs-CZ" altLang="cs-CZ" sz="1800" dirty="0" err="1"/>
              <a:t>ejected</a:t>
            </a:r>
            <a:r>
              <a:rPr lang="cs-CZ" altLang="cs-CZ" sz="1800" dirty="0"/>
              <a:t> </a:t>
            </a:r>
            <a:r>
              <a:rPr lang="cs-CZ" altLang="cs-CZ" sz="1800" dirty="0" err="1"/>
              <a:t>with</a:t>
            </a:r>
            <a:r>
              <a:rPr lang="cs-CZ" altLang="cs-CZ" sz="1800" dirty="0"/>
              <a:t> speed </a:t>
            </a:r>
            <a:r>
              <a:rPr lang="cs-CZ" altLang="cs-CZ" sz="1800" dirty="0" err="1"/>
              <a:t>around</a:t>
            </a:r>
            <a:r>
              <a:rPr lang="cs-CZ" altLang="cs-CZ" sz="1800" dirty="0"/>
              <a:t> 0.9 c. </a:t>
            </a:r>
            <a:r>
              <a:rPr lang="cs-CZ" altLang="cs-CZ" sz="1800" dirty="0" err="1"/>
              <a:t>They</a:t>
            </a:r>
            <a:r>
              <a:rPr lang="cs-CZ" altLang="cs-CZ" sz="1800" dirty="0"/>
              <a:t> are more </a:t>
            </a:r>
            <a:r>
              <a:rPr lang="cs-CZ" altLang="cs-CZ" sz="1800" dirty="0" err="1"/>
              <a:t>penetrable</a:t>
            </a:r>
            <a:r>
              <a:rPr lang="cs-CZ" altLang="cs-CZ" sz="1800" dirty="0"/>
              <a:t> </a:t>
            </a:r>
            <a:r>
              <a:rPr lang="cs-CZ" altLang="cs-CZ" sz="1800" dirty="0" err="1"/>
              <a:t>than</a:t>
            </a:r>
            <a:r>
              <a:rPr lang="cs-CZ" altLang="cs-CZ" sz="1800" dirty="0"/>
              <a:t> </a:t>
            </a:r>
            <a:r>
              <a:rPr lang="cs-CZ" altLang="cs-CZ" sz="1800" dirty="0" err="1"/>
              <a:t>alpha</a:t>
            </a:r>
            <a:r>
              <a:rPr lang="cs-CZ" altLang="cs-CZ" sz="1800" dirty="0"/>
              <a:t>, </a:t>
            </a:r>
            <a:r>
              <a:rPr lang="cs-CZ" altLang="cs-CZ" sz="1800" dirty="0" err="1"/>
              <a:t>they</a:t>
            </a:r>
            <a:r>
              <a:rPr lang="cs-CZ" altLang="cs-CZ" sz="1800" dirty="0"/>
              <a:t> </a:t>
            </a:r>
            <a:r>
              <a:rPr lang="cs-CZ" altLang="cs-CZ" sz="1800" dirty="0" err="1"/>
              <a:t>can</a:t>
            </a:r>
            <a:r>
              <a:rPr lang="cs-CZ" altLang="cs-CZ" sz="1800" dirty="0"/>
              <a:t> </a:t>
            </a:r>
            <a:r>
              <a:rPr lang="cs-CZ" altLang="cs-CZ" sz="1800" dirty="0" err="1"/>
              <a:t>partially</a:t>
            </a:r>
            <a:r>
              <a:rPr lang="cs-CZ" altLang="cs-CZ" sz="1800" dirty="0"/>
              <a:t> </a:t>
            </a:r>
            <a:r>
              <a:rPr lang="cs-CZ" altLang="cs-CZ" sz="1800" dirty="0" err="1"/>
              <a:t>pass</a:t>
            </a:r>
            <a:r>
              <a:rPr lang="cs-CZ" altLang="cs-CZ" sz="1800" dirty="0"/>
              <a:t> </a:t>
            </a:r>
            <a:r>
              <a:rPr lang="cs-CZ" altLang="cs-CZ" sz="1800" dirty="0" err="1"/>
              <a:t>through</a:t>
            </a:r>
            <a:r>
              <a:rPr lang="cs-CZ" altLang="cs-CZ" sz="1800" dirty="0"/>
              <a:t> </a:t>
            </a:r>
            <a:r>
              <a:rPr lang="cs-CZ" altLang="cs-CZ" sz="1800" dirty="0" err="1"/>
              <a:t>thin</a:t>
            </a:r>
            <a:r>
              <a:rPr lang="cs-CZ" altLang="cs-CZ" sz="1800" dirty="0"/>
              <a:t> </a:t>
            </a:r>
            <a:r>
              <a:rPr lang="cs-CZ" altLang="cs-CZ" sz="1800" dirty="0" err="1"/>
              <a:t>layer</a:t>
            </a:r>
            <a:r>
              <a:rPr lang="cs-CZ" altLang="cs-CZ" sz="1800" dirty="0"/>
              <a:t> </a:t>
            </a:r>
            <a:r>
              <a:rPr lang="cs-CZ" altLang="cs-CZ" sz="1800" dirty="0" err="1"/>
              <a:t>of</a:t>
            </a:r>
            <a:r>
              <a:rPr lang="cs-CZ" altLang="cs-CZ" sz="1800" dirty="0"/>
              <a:t> metal </a:t>
            </a:r>
            <a:r>
              <a:rPr lang="cs-CZ" altLang="cs-CZ" sz="1800" dirty="0" err="1"/>
              <a:t>or</a:t>
            </a:r>
            <a:r>
              <a:rPr lang="cs-CZ" altLang="cs-CZ" sz="1800" dirty="0"/>
              <a:t> </a:t>
            </a:r>
            <a:r>
              <a:rPr lang="cs-CZ" altLang="cs-CZ" sz="1800" dirty="0" err="1"/>
              <a:t>plastic</a:t>
            </a:r>
            <a:r>
              <a:rPr lang="cs-CZ" altLang="cs-CZ" sz="1800" dirty="0"/>
              <a:t>. </a:t>
            </a:r>
          </a:p>
          <a:p>
            <a:pPr algn="just" eaLnBrk="1" hangingPunct="1">
              <a:spcBef>
                <a:spcPct val="50000"/>
              </a:spcBef>
              <a:buFontTx/>
              <a:buNone/>
            </a:pPr>
            <a:r>
              <a:rPr lang="cs-CZ" altLang="cs-CZ" sz="1800" dirty="0" err="1">
                <a:solidFill>
                  <a:srgbClr val="0000FF"/>
                </a:solidFill>
              </a:rPr>
              <a:t>Gamma</a:t>
            </a:r>
            <a:r>
              <a:rPr lang="cs-CZ" altLang="cs-CZ" sz="1800" dirty="0">
                <a:solidFill>
                  <a:srgbClr val="0000FF"/>
                </a:solidFill>
              </a:rPr>
              <a:t> </a:t>
            </a:r>
            <a:r>
              <a:rPr lang="cs-CZ" altLang="cs-CZ" sz="1800" dirty="0" err="1">
                <a:solidFill>
                  <a:srgbClr val="0000FF"/>
                </a:solidFill>
              </a:rPr>
              <a:t>particles</a:t>
            </a:r>
            <a:r>
              <a:rPr lang="cs-CZ" altLang="cs-CZ" sz="1800" dirty="0">
                <a:solidFill>
                  <a:srgbClr val="0000FF"/>
                </a:solidFill>
              </a:rPr>
              <a:t> </a:t>
            </a:r>
            <a:r>
              <a:rPr lang="cs-CZ" altLang="cs-CZ" sz="1800" dirty="0"/>
              <a:t>– </a:t>
            </a:r>
            <a:r>
              <a:rPr lang="cs-CZ" altLang="cs-CZ" sz="1800" dirty="0" err="1"/>
              <a:t>the</a:t>
            </a:r>
            <a:r>
              <a:rPr lang="cs-CZ" altLang="cs-CZ" sz="1800" dirty="0"/>
              <a:t> most </a:t>
            </a:r>
            <a:r>
              <a:rPr lang="cs-CZ" altLang="cs-CZ" sz="1800" dirty="0" err="1"/>
              <a:t>penetrating</a:t>
            </a:r>
            <a:r>
              <a:rPr lang="cs-CZ" altLang="cs-CZ" sz="1800" dirty="0"/>
              <a:t> </a:t>
            </a:r>
            <a:r>
              <a:rPr lang="cs-CZ" altLang="cs-CZ" sz="1800" dirty="0" err="1"/>
              <a:t>particles</a:t>
            </a:r>
            <a:r>
              <a:rPr lang="cs-CZ" altLang="cs-CZ" sz="1800" dirty="0"/>
              <a:t> </a:t>
            </a:r>
            <a:r>
              <a:rPr lang="cs-CZ" altLang="cs-CZ" sz="1800" dirty="0" err="1"/>
              <a:t>moving</a:t>
            </a:r>
            <a:r>
              <a:rPr lang="cs-CZ" altLang="cs-CZ" sz="1800" dirty="0"/>
              <a:t> </a:t>
            </a:r>
            <a:r>
              <a:rPr lang="cs-CZ" altLang="cs-CZ" sz="1800" dirty="0" err="1"/>
              <a:t>with</a:t>
            </a:r>
            <a:r>
              <a:rPr lang="cs-CZ" altLang="cs-CZ" sz="1800" dirty="0"/>
              <a:t> speed </a:t>
            </a:r>
            <a:r>
              <a:rPr lang="cs-CZ" altLang="cs-CZ" sz="1800" dirty="0" err="1"/>
              <a:t>of</a:t>
            </a:r>
            <a:r>
              <a:rPr lang="cs-CZ" altLang="cs-CZ" sz="1800" dirty="0"/>
              <a:t> </a:t>
            </a:r>
            <a:r>
              <a:rPr lang="cs-CZ" altLang="cs-CZ" sz="1800" dirty="0" err="1"/>
              <a:t>light</a:t>
            </a:r>
            <a:r>
              <a:rPr lang="cs-CZ" altLang="cs-CZ" sz="1800" dirty="0"/>
              <a:t>, </a:t>
            </a:r>
            <a:r>
              <a:rPr lang="cs-CZ" altLang="cs-CZ" sz="1800" dirty="0" err="1"/>
              <a:t>they</a:t>
            </a:r>
            <a:r>
              <a:rPr lang="cs-CZ" altLang="cs-CZ" sz="1800" dirty="0"/>
              <a:t> </a:t>
            </a:r>
            <a:r>
              <a:rPr lang="cs-CZ" altLang="cs-CZ" sz="1800" dirty="0" err="1"/>
              <a:t>can</a:t>
            </a:r>
            <a:r>
              <a:rPr lang="cs-CZ" altLang="cs-CZ" sz="1800" dirty="0"/>
              <a:t> </a:t>
            </a:r>
            <a:r>
              <a:rPr lang="cs-CZ" altLang="cs-CZ" sz="1800" dirty="0" err="1"/>
              <a:t>be</a:t>
            </a:r>
            <a:r>
              <a:rPr lang="cs-CZ" altLang="cs-CZ" sz="1800" dirty="0"/>
              <a:t> </a:t>
            </a:r>
            <a:r>
              <a:rPr lang="cs-CZ" altLang="cs-CZ" sz="1800" dirty="0" err="1"/>
              <a:t>stopped</a:t>
            </a:r>
            <a:r>
              <a:rPr lang="cs-CZ" altLang="cs-CZ" sz="1800" dirty="0"/>
              <a:t> </a:t>
            </a:r>
            <a:r>
              <a:rPr lang="cs-CZ" altLang="cs-CZ" sz="1800" dirty="0" err="1"/>
              <a:t>only</a:t>
            </a:r>
            <a:r>
              <a:rPr lang="cs-CZ" altLang="cs-CZ" sz="1800" dirty="0"/>
              <a:t> by a </a:t>
            </a:r>
            <a:r>
              <a:rPr lang="cs-CZ" altLang="cs-CZ" sz="1800" dirty="0" err="1"/>
              <a:t>thick</a:t>
            </a:r>
            <a:r>
              <a:rPr lang="cs-CZ" altLang="cs-CZ" sz="1800" dirty="0"/>
              <a:t> </a:t>
            </a:r>
            <a:r>
              <a:rPr lang="cs-CZ" altLang="cs-CZ" sz="1800" dirty="0" err="1"/>
              <a:t>layer</a:t>
            </a:r>
            <a:r>
              <a:rPr lang="cs-CZ" altLang="cs-CZ" sz="1800" dirty="0"/>
              <a:t> </a:t>
            </a:r>
            <a:r>
              <a:rPr lang="cs-CZ" altLang="cs-CZ" sz="1800" dirty="0" err="1"/>
              <a:t>of</a:t>
            </a:r>
            <a:r>
              <a:rPr lang="cs-CZ" altLang="cs-CZ" sz="1800" dirty="0"/>
              <a:t> metal (</a:t>
            </a:r>
            <a:r>
              <a:rPr lang="cs-CZ" altLang="cs-CZ" sz="1800" dirty="0" err="1"/>
              <a:t>lead</a:t>
            </a:r>
            <a:r>
              <a:rPr lang="cs-CZ" altLang="cs-CZ" sz="1800" dirty="0"/>
              <a:t> </a:t>
            </a:r>
            <a:r>
              <a:rPr lang="cs-CZ" altLang="cs-CZ" sz="1800" dirty="0" err="1"/>
              <a:t>is</a:t>
            </a:r>
            <a:r>
              <a:rPr lang="cs-CZ" altLang="cs-CZ" sz="1800" dirty="0"/>
              <a:t> </a:t>
            </a:r>
            <a:r>
              <a:rPr lang="cs-CZ" altLang="cs-CZ" sz="1800" dirty="0" err="1"/>
              <a:t>the</a:t>
            </a:r>
            <a:r>
              <a:rPr lang="cs-CZ" altLang="cs-CZ" sz="1800" dirty="0"/>
              <a:t> </a:t>
            </a:r>
            <a:r>
              <a:rPr lang="cs-CZ" altLang="cs-CZ" sz="1800" dirty="0" err="1"/>
              <a:t>best</a:t>
            </a:r>
            <a:r>
              <a:rPr lang="cs-CZ" altLang="cs-CZ" sz="1800" dirty="0"/>
              <a:t>).</a:t>
            </a:r>
          </a:p>
        </p:txBody>
      </p:sp>
      <p:pic>
        <p:nvPicPr>
          <p:cNvPr id="1331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644900"/>
            <a:ext cx="524033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Radioactive Decay</a:t>
            </a:r>
          </a:p>
        </p:txBody>
      </p:sp>
      <p:sp>
        <p:nvSpPr>
          <p:cNvPr id="14339" name="Text Box 4"/>
          <p:cNvSpPr txBox="1">
            <a:spLocks noChangeArrowheads="1"/>
          </p:cNvSpPr>
          <p:nvPr/>
        </p:nvSpPr>
        <p:spPr bwMode="auto">
          <a:xfrm>
            <a:off x="611188" y="836613"/>
            <a:ext cx="80645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Unstable</a:t>
            </a:r>
            <a:r>
              <a:rPr lang="cs-CZ" altLang="cs-CZ" sz="1800" dirty="0"/>
              <a:t> </a:t>
            </a:r>
            <a:r>
              <a:rPr lang="cs-CZ" altLang="cs-CZ" sz="1800" dirty="0" err="1"/>
              <a:t>radioactive</a:t>
            </a:r>
            <a:r>
              <a:rPr lang="cs-CZ" altLang="cs-CZ" sz="1800" dirty="0"/>
              <a:t> </a:t>
            </a:r>
            <a:r>
              <a:rPr lang="cs-CZ" altLang="cs-CZ" sz="1800" dirty="0" err="1"/>
              <a:t>nuclides</a:t>
            </a:r>
            <a:r>
              <a:rPr lang="cs-CZ" altLang="cs-CZ" sz="1800" dirty="0"/>
              <a:t> </a:t>
            </a:r>
            <a:r>
              <a:rPr lang="cs-CZ" altLang="cs-CZ" sz="1800" dirty="0" err="1"/>
              <a:t>undergo</a:t>
            </a:r>
            <a:r>
              <a:rPr lang="cs-CZ" altLang="cs-CZ" sz="1800" dirty="0"/>
              <a:t> a </a:t>
            </a:r>
            <a:r>
              <a:rPr lang="cs-CZ" altLang="cs-CZ" sz="1800" dirty="0" err="1"/>
              <a:t>process</a:t>
            </a:r>
            <a:r>
              <a:rPr lang="cs-CZ" altLang="cs-CZ" sz="1800" dirty="0"/>
              <a:t> </a:t>
            </a:r>
            <a:r>
              <a:rPr lang="cs-CZ" altLang="cs-CZ" sz="1800" dirty="0" err="1"/>
              <a:t>called</a:t>
            </a:r>
            <a:r>
              <a:rPr lang="cs-CZ" altLang="cs-CZ" sz="1800" dirty="0"/>
              <a:t> </a:t>
            </a:r>
            <a:r>
              <a:rPr lang="cs-CZ" altLang="cs-CZ" sz="1800" dirty="0" err="1">
                <a:solidFill>
                  <a:srgbClr val="0000FF"/>
                </a:solidFill>
              </a:rPr>
              <a:t>radioactive</a:t>
            </a:r>
            <a:r>
              <a:rPr lang="cs-CZ" altLang="cs-CZ" sz="1800" dirty="0">
                <a:solidFill>
                  <a:srgbClr val="0000FF"/>
                </a:solidFill>
              </a:rPr>
              <a:t> </a:t>
            </a:r>
            <a:r>
              <a:rPr lang="cs-CZ" altLang="cs-CZ" sz="1800" dirty="0" err="1">
                <a:solidFill>
                  <a:srgbClr val="0000FF"/>
                </a:solidFill>
              </a:rPr>
              <a:t>decay</a:t>
            </a:r>
            <a:r>
              <a:rPr lang="cs-CZ" altLang="cs-CZ" sz="1800" dirty="0"/>
              <a:t>. </a:t>
            </a:r>
            <a:r>
              <a:rPr lang="cs-CZ" altLang="cs-CZ" sz="1800" dirty="0" err="1"/>
              <a:t>The</a:t>
            </a:r>
            <a:r>
              <a:rPr lang="cs-CZ" altLang="cs-CZ" sz="1800" dirty="0"/>
              <a:t> </a:t>
            </a:r>
            <a:r>
              <a:rPr lang="cs-CZ" altLang="cs-CZ" sz="1800" dirty="0" err="1"/>
              <a:t>nucleus</a:t>
            </a:r>
            <a:r>
              <a:rPr lang="cs-CZ" altLang="cs-CZ" sz="1800" dirty="0"/>
              <a:t> </a:t>
            </a:r>
            <a:r>
              <a:rPr lang="cs-CZ" altLang="cs-CZ" sz="1800" dirty="0" err="1"/>
              <a:t>spontaneously</a:t>
            </a:r>
            <a:r>
              <a:rPr lang="cs-CZ" altLang="cs-CZ" sz="1800" dirty="0"/>
              <a:t> </a:t>
            </a:r>
            <a:r>
              <a:rPr lang="cs-CZ" altLang="cs-CZ" sz="1800" dirty="0" err="1"/>
              <a:t>emits</a:t>
            </a:r>
            <a:r>
              <a:rPr lang="cs-CZ" altLang="cs-CZ" sz="1800" dirty="0"/>
              <a:t> a </a:t>
            </a:r>
            <a:r>
              <a:rPr lang="cs-CZ" altLang="cs-CZ" sz="1800" dirty="0" err="1"/>
              <a:t>particle</a:t>
            </a:r>
            <a:r>
              <a:rPr lang="cs-CZ" altLang="cs-CZ" sz="1800" dirty="0"/>
              <a:t> and </a:t>
            </a:r>
            <a:r>
              <a:rPr lang="cs-CZ" altLang="cs-CZ" sz="1800" dirty="0" err="1"/>
              <a:t>transforms</a:t>
            </a:r>
            <a:r>
              <a:rPr lang="cs-CZ" altLang="cs-CZ" sz="1800" dirty="0"/>
              <a:t> </a:t>
            </a:r>
            <a:r>
              <a:rPr lang="cs-CZ" altLang="cs-CZ" sz="1800" dirty="0" err="1"/>
              <a:t>itself</a:t>
            </a:r>
            <a:r>
              <a:rPr lang="cs-CZ" altLang="cs-CZ" sz="1800" dirty="0"/>
              <a:t> </a:t>
            </a:r>
            <a:r>
              <a:rPr lang="cs-CZ" altLang="cs-CZ" sz="1800" dirty="0" err="1"/>
              <a:t>into</a:t>
            </a:r>
            <a:r>
              <a:rPr lang="cs-CZ" altLang="cs-CZ" sz="1800" dirty="0"/>
              <a:t> a </a:t>
            </a:r>
            <a:r>
              <a:rPr lang="cs-CZ" altLang="cs-CZ" sz="1800" dirty="0" err="1"/>
              <a:t>different</a:t>
            </a:r>
            <a:r>
              <a:rPr lang="cs-CZ" altLang="cs-CZ" sz="1800" dirty="0"/>
              <a:t> </a:t>
            </a:r>
            <a:r>
              <a:rPr lang="cs-CZ" altLang="cs-CZ" sz="1800" dirty="0" err="1"/>
              <a:t>nuclide</a:t>
            </a:r>
            <a:r>
              <a:rPr lang="cs-CZ" altLang="cs-CZ" sz="1800" dirty="0"/>
              <a:t>. </a:t>
            </a:r>
          </a:p>
        </p:txBody>
      </p:sp>
      <p:sp>
        <p:nvSpPr>
          <p:cNvPr id="14340" name="Text Box 4"/>
          <p:cNvSpPr txBox="1">
            <a:spLocks noChangeArrowheads="1"/>
          </p:cNvSpPr>
          <p:nvPr/>
        </p:nvSpPr>
        <p:spPr bwMode="auto">
          <a:xfrm>
            <a:off x="611188" y="1700213"/>
            <a:ext cx="80645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Suppose</a:t>
            </a:r>
            <a:r>
              <a:rPr lang="cs-CZ" altLang="cs-CZ" sz="1800" dirty="0"/>
              <a:t> </a:t>
            </a:r>
            <a:r>
              <a:rPr lang="cs-CZ" altLang="cs-CZ" sz="1800" dirty="0" err="1"/>
              <a:t>that</a:t>
            </a:r>
            <a:r>
              <a:rPr lang="cs-CZ" altLang="cs-CZ" sz="1800" dirty="0"/>
              <a:t> a sample </a:t>
            </a:r>
            <a:r>
              <a:rPr lang="cs-CZ" altLang="cs-CZ" sz="1800" dirty="0" err="1"/>
              <a:t>contains</a:t>
            </a:r>
            <a:r>
              <a:rPr lang="cs-CZ" altLang="cs-CZ" sz="1800" dirty="0"/>
              <a:t> </a:t>
            </a:r>
            <a:r>
              <a:rPr lang="cs-CZ" altLang="cs-CZ" sz="1800" i="1" dirty="0">
                <a:solidFill>
                  <a:srgbClr val="0000FF"/>
                </a:solidFill>
              </a:rPr>
              <a:t>N</a:t>
            </a:r>
            <a:r>
              <a:rPr lang="cs-CZ" altLang="cs-CZ" sz="1800" dirty="0"/>
              <a:t> </a:t>
            </a:r>
            <a:r>
              <a:rPr lang="cs-CZ" altLang="cs-CZ" sz="1800" dirty="0" err="1"/>
              <a:t>radioactive</a:t>
            </a:r>
            <a:r>
              <a:rPr lang="cs-CZ" altLang="cs-CZ" sz="1800" dirty="0"/>
              <a:t> </a:t>
            </a:r>
            <a:r>
              <a:rPr lang="cs-CZ" altLang="cs-CZ" sz="1800" dirty="0" err="1"/>
              <a:t>nuclei</a:t>
            </a:r>
            <a:r>
              <a:rPr lang="cs-CZ" altLang="cs-CZ" sz="1800" dirty="0"/>
              <a:t> </a:t>
            </a:r>
            <a:r>
              <a:rPr lang="cs-CZ" altLang="cs-CZ" sz="1800" dirty="0" err="1"/>
              <a:t>at</a:t>
            </a:r>
            <a:r>
              <a:rPr lang="cs-CZ" altLang="cs-CZ" sz="1800" dirty="0"/>
              <a:t> a </a:t>
            </a:r>
            <a:r>
              <a:rPr lang="cs-CZ" altLang="cs-CZ" sz="1800" dirty="0" err="1"/>
              <a:t>time</a:t>
            </a:r>
            <a:r>
              <a:rPr lang="cs-CZ" altLang="cs-CZ" sz="1800" dirty="0"/>
              <a:t> </a:t>
            </a:r>
            <a:r>
              <a:rPr lang="cs-CZ" altLang="cs-CZ" sz="1800" i="1" dirty="0">
                <a:solidFill>
                  <a:srgbClr val="0000FF"/>
                </a:solidFill>
              </a:rPr>
              <a:t>t</a:t>
            </a:r>
            <a:r>
              <a:rPr lang="cs-CZ" altLang="cs-CZ" sz="1800" dirty="0"/>
              <a:t>. </a:t>
            </a:r>
            <a:r>
              <a:rPr lang="cs-CZ" altLang="cs-CZ" sz="1800" dirty="0" err="1"/>
              <a:t>The</a:t>
            </a:r>
            <a:r>
              <a:rPr lang="cs-CZ" altLang="cs-CZ" sz="1800" dirty="0"/>
              <a:t> </a:t>
            </a:r>
            <a:r>
              <a:rPr lang="cs-CZ" altLang="cs-CZ" sz="1800" dirty="0" err="1"/>
              <a:t>number</a:t>
            </a:r>
            <a:r>
              <a:rPr lang="cs-CZ" altLang="cs-CZ" sz="1800" dirty="0"/>
              <a:t> </a:t>
            </a:r>
            <a:r>
              <a:rPr lang="cs-CZ" altLang="cs-CZ" sz="1800" dirty="0" err="1"/>
              <a:t>of</a:t>
            </a:r>
            <a:r>
              <a:rPr lang="cs-CZ" altLang="cs-CZ" sz="1800" dirty="0"/>
              <a:t> </a:t>
            </a:r>
            <a:r>
              <a:rPr lang="cs-CZ" altLang="cs-CZ" sz="1800" dirty="0" err="1"/>
              <a:t>nuclei</a:t>
            </a:r>
            <a:r>
              <a:rPr lang="cs-CZ" altLang="cs-CZ" sz="1800" dirty="0"/>
              <a:t> (</a:t>
            </a:r>
            <a:r>
              <a:rPr lang="cs-CZ" altLang="cs-CZ" sz="1800" dirty="0">
                <a:solidFill>
                  <a:srgbClr val="0000FF"/>
                </a:solidFill>
              </a:rPr>
              <a:t>-</a:t>
            </a:r>
            <a:r>
              <a:rPr lang="cs-CZ" altLang="cs-CZ" sz="1800" dirty="0" err="1">
                <a:solidFill>
                  <a:srgbClr val="0000FF"/>
                </a:solidFill>
              </a:rPr>
              <a:t>d</a:t>
            </a:r>
            <a:r>
              <a:rPr lang="cs-CZ" altLang="cs-CZ" sz="1800" i="1" dirty="0" err="1">
                <a:solidFill>
                  <a:srgbClr val="0000FF"/>
                </a:solidFill>
              </a:rPr>
              <a:t>N</a:t>
            </a:r>
            <a:r>
              <a:rPr lang="cs-CZ" altLang="cs-CZ" sz="1800" dirty="0"/>
              <a:t>) </a:t>
            </a:r>
            <a:r>
              <a:rPr lang="cs-CZ" altLang="cs-CZ" sz="1800" dirty="0" err="1"/>
              <a:t>transformed</a:t>
            </a:r>
            <a:r>
              <a:rPr lang="cs-CZ" altLang="cs-CZ" sz="1800" dirty="0"/>
              <a:t> </a:t>
            </a:r>
            <a:r>
              <a:rPr lang="cs-CZ" altLang="cs-CZ" sz="1800" dirty="0" err="1"/>
              <a:t>during</a:t>
            </a:r>
            <a:r>
              <a:rPr lang="cs-CZ" altLang="cs-CZ" sz="1800" dirty="0"/>
              <a:t> </a:t>
            </a:r>
            <a:r>
              <a:rPr lang="cs-CZ" altLang="cs-CZ" sz="1800" dirty="0" err="1"/>
              <a:t>the</a:t>
            </a:r>
            <a:r>
              <a:rPr lang="cs-CZ" altLang="cs-CZ" sz="1800" dirty="0"/>
              <a:t> </a:t>
            </a:r>
            <a:r>
              <a:rPr lang="cs-CZ" altLang="cs-CZ" sz="1800" dirty="0" err="1"/>
              <a:t>time</a:t>
            </a:r>
            <a:r>
              <a:rPr lang="cs-CZ" altLang="cs-CZ" sz="1800" dirty="0"/>
              <a:t> </a:t>
            </a:r>
            <a:r>
              <a:rPr lang="cs-CZ" altLang="cs-CZ" sz="1800" dirty="0" err="1">
                <a:solidFill>
                  <a:srgbClr val="0000FF"/>
                </a:solidFill>
              </a:rPr>
              <a:t>d</a:t>
            </a:r>
            <a:r>
              <a:rPr lang="cs-CZ" altLang="cs-CZ" sz="1800" i="1" dirty="0" err="1">
                <a:solidFill>
                  <a:srgbClr val="0000FF"/>
                </a:solidFill>
              </a:rPr>
              <a:t>t</a:t>
            </a:r>
            <a:r>
              <a:rPr lang="cs-CZ" altLang="cs-CZ" sz="1800" dirty="0"/>
              <a:t> </a:t>
            </a:r>
            <a:r>
              <a:rPr lang="cs-CZ" altLang="cs-CZ" sz="1800" dirty="0" err="1"/>
              <a:t>is</a:t>
            </a:r>
            <a:r>
              <a:rPr lang="cs-CZ" altLang="cs-CZ" sz="1800" dirty="0"/>
              <a:t> </a:t>
            </a:r>
            <a:r>
              <a:rPr lang="cs-CZ" altLang="cs-CZ" sz="1800" dirty="0" err="1"/>
              <a:t>proportional</a:t>
            </a:r>
            <a:r>
              <a:rPr lang="cs-CZ" altLang="cs-CZ" sz="1800" dirty="0"/>
              <a:t> to </a:t>
            </a:r>
            <a:r>
              <a:rPr lang="cs-CZ" altLang="cs-CZ" sz="1800" dirty="0" err="1"/>
              <a:t>the</a:t>
            </a:r>
            <a:r>
              <a:rPr lang="cs-CZ" altLang="cs-CZ" sz="1800" dirty="0"/>
              <a:t> </a:t>
            </a:r>
            <a:r>
              <a:rPr lang="cs-CZ" altLang="cs-CZ" sz="1800" dirty="0" err="1"/>
              <a:t>time</a:t>
            </a:r>
            <a:r>
              <a:rPr lang="cs-CZ" altLang="cs-CZ" sz="1800" dirty="0"/>
              <a:t> </a:t>
            </a:r>
            <a:r>
              <a:rPr lang="cs-CZ" altLang="cs-CZ" sz="1800" dirty="0" err="1">
                <a:solidFill>
                  <a:srgbClr val="0000FF"/>
                </a:solidFill>
              </a:rPr>
              <a:t>d</a:t>
            </a:r>
            <a:r>
              <a:rPr lang="cs-CZ" altLang="cs-CZ" sz="1800" i="1" dirty="0" err="1">
                <a:solidFill>
                  <a:srgbClr val="0000FF"/>
                </a:solidFill>
              </a:rPr>
              <a:t>t</a:t>
            </a:r>
            <a:r>
              <a:rPr lang="cs-CZ" altLang="cs-CZ" sz="1800" dirty="0"/>
              <a:t>, </a:t>
            </a:r>
            <a:r>
              <a:rPr lang="cs-CZ" altLang="cs-CZ" sz="1800" dirty="0" err="1"/>
              <a:t>original</a:t>
            </a:r>
            <a:r>
              <a:rPr lang="cs-CZ" altLang="cs-CZ" sz="1800" dirty="0"/>
              <a:t> </a:t>
            </a:r>
            <a:r>
              <a:rPr lang="cs-CZ" altLang="cs-CZ" sz="1800" dirty="0" err="1"/>
              <a:t>number</a:t>
            </a:r>
            <a:r>
              <a:rPr lang="cs-CZ" altLang="cs-CZ" sz="1800" dirty="0"/>
              <a:t> </a:t>
            </a:r>
            <a:r>
              <a:rPr lang="cs-CZ" altLang="cs-CZ" sz="1800" dirty="0" err="1"/>
              <a:t>of</a:t>
            </a:r>
            <a:r>
              <a:rPr lang="cs-CZ" altLang="cs-CZ" sz="1800" dirty="0"/>
              <a:t> </a:t>
            </a:r>
            <a:r>
              <a:rPr lang="cs-CZ" altLang="cs-CZ" sz="1800" dirty="0" err="1"/>
              <a:t>nuclei</a:t>
            </a:r>
            <a:r>
              <a:rPr lang="cs-CZ" altLang="cs-CZ" sz="1800" dirty="0"/>
              <a:t> </a:t>
            </a:r>
            <a:r>
              <a:rPr lang="cs-CZ" altLang="cs-CZ" sz="1800" i="1" dirty="0">
                <a:solidFill>
                  <a:srgbClr val="0000FF"/>
                </a:solidFill>
              </a:rPr>
              <a:t>N</a:t>
            </a:r>
            <a:r>
              <a:rPr lang="cs-CZ" altLang="cs-CZ" sz="1800" dirty="0"/>
              <a:t> and </a:t>
            </a:r>
            <a:r>
              <a:rPr lang="cs-CZ" altLang="cs-CZ" sz="1800" dirty="0" err="1"/>
              <a:t>the</a:t>
            </a:r>
            <a:r>
              <a:rPr lang="cs-CZ" altLang="cs-CZ" sz="1800" dirty="0"/>
              <a:t> </a:t>
            </a:r>
            <a:r>
              <a:rPr lang="cs-CZ" altLang="cs-CZ" sz="1800" dirty="0" err="1">
                <a:solidFill>
                  <a:srgbClr val="0000FF"/>
                </a:solidFill>
              </a:rPr>
              <a:t>disintegration</a:t>
            </a:r>
            <a:r>
              <a:rPr lang="cs-CZ" altLang="cs-CZ" sz="1800" dirty="0">
                <a:solidFill>
                  <a:srgbClr val="0000FF"/>
                </a:solidFill>
              </a:rPr>
              <a:t> </a:t>
            </a:r>
            <a:r>
              <a:rPr lang="cs-CZ" altLang="cs-CZ" sz="1800" dirty="0" err="1">
                <a:solidFill>
                  <a:srgbClr val="0000FF"/>
                </a:solidFill>
              </a:rPr>
              <a:t>constant</a:t>
            </a:r>
            <a:r>
              <a:rPr lang="cs-CZ" altLang="cs-CZ" sz="1800" dirty="0">
                <a:solidFill>
                  <a:srgbClr val="0000FF"/>
                </a:solidFill>
              </a:rPr>
              <a:t> </a:t>
            </a:r>
            <a:r>
              <a:rPr lang="el-GR" altLang="cs-CZ" sz="1800" dirty="0">
                <a:solidFill>
                  <a:srgbClr val="0000FF"/>
                </a:solidFill>
                <a:latin typeface="Times New Roman" pitchFamily="18" charset="0"/>
                <a:cs typeface="Times New Roman" pitchFamily="18" charset="0"/>
              </a:rPr>
              <a:t>λ</a:t>
            </a:r>
            <a:r>
              <a:rPr lang="cs-CZ" altLang="cs-CZ" sz="1800" dirty="0"/>
              <a:t>, </a:t>
            </a:r>
            <a:r>
              <a:rPr lang="cs-CZ" altLang="cs-CZ" sz="1800" dirty="0" err="1"/>
              <a:t>which</a:t>
            </a:r>
            <a:r>
              <a:rPr lang="cs-CZ" altLang="cs-CZ" sz="1800" dirty="0"/>
              <a:t> </a:t>
            </a:r>
            <a:r>
              <a:rPr lang="cs-CZ" altLang="cs-CZ" sz="1800" dirty="0" err="1"/>
              <a:t>is</a:t>
            </a:r>
            <a:r>
              <a:rPr lang="cs-CZ" altLang="cs-CZ" sz="1800" dirty="0"/>
              <a:t> </a:t>
            </a:r>
            <a:r>
              <a:rPr lang="cs-CZ" altLang="cs-CZ" sz="1800" dirty="0" err="1"/>
              <a:t>characteristic</a:t>
            </a:r>
            <a:r>
              <a:rPr lang="cs-CZ" altLang="cs-CZ" sz="1800" dirty="0"/>
              <a:t> </a:t>
            </a:r>
            <a:r>
              <a:rPr lang="cs-CZ" altLang="cs-CZ" sz="1800" dirty="0" err="1"/>
              <a:t>for</a:t>
            </a:r>
            <a:r>
              <a:rPr lang="cs-CZ" altLang="cs-CZ" sz="1800" dirty="0"/>
              <a:t> </a:t>
            </a:r>
            <a:r>
              <a:rPr lang="cs-CZ" altLang="cs-CZ" sz="1800" dirty="0" err="1"/>
              <a:t>each</a:t>
            </a:r>
            <a:r>
              <a:rPr lang="cs-CZ" altLang="cs-CZ" sz="1800" dirty="0"/>
              <a:t> </a:t>
            </a:r>
            <a:r>
              <a:rPr lang="cs-CZ" altLang="cs-CZ" sz="1800" dirty="0" err="1"/>
              <a:t>material</a:t>
            </a:r>
            <a:r>
              <a:rPr lang="cs-CZ" altLang="cs-CZ" sz="1800" dirty="0"/>
              <a:t>. </a:t>
            </a:r>
          </a:p>
        </p:txBody>
      </p:sp>
      <p:graphicFrame>
        <p:nvGraphicFramePr>
          <p:cNvPr id="5" name="Objekt 4"/>
          <p:cNvGraphicFramePr>
            <a:graphicFrameLocks noChangeAspect="1"/>
          </p:cNvGraphicFramePr>
          <p:nvPr/>
        </p:nvGraphicFramePr>
        <p:xfrm>
          <a:off x="877888" y="4687888"/>
          <a:ext cx="4918075" cy="757237"/>
        </p:xfrm>
        <a:graphic>
          <a:graphicData uri="http://schemas.openxmlformats.org/presentationml/2006/ole">
            <mc:AlternateContent xmlns:mc="http://schemas.openxmlformats.org/markup-compatibility/2006">
              <mc:Choice xmlns:v="urn:schemas-microsoft-com:vml" Requires="v">
                <p:oleObj spid="_x0000_s14515" name="Equation" r:id="rId3" imgW="2806700" imgH="431800" progId="Equation.DSMT4">
                  <p:embed/>
                </p:oleObj>
              </mc:Choice>
              <mc:Fallback>
                <p:oleObj name="Equation" r:id="rId3" imgW="2806700" imgH="431800" progId="Equation.DSMT4">
                  <p:embed/>
                  <p:pic>
                    <p:nvPicPr>
                      <p:cNvPr id="0"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687888"/>
                        <a:ext cx="49180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kt 5"/>
          <p:cNvGraphicFramePr>
            <a:graphicFrameLocks noChangeAspect="1"/>
          </p:cNvGraphicFramePr>
          <p:nvPr/>
        </p:nvGraphicFramePr>
        <p:xfrm>
          <a:off x="1835150" y="3213100"/>
          <a:ext cx="1728788" cy="377825"/>
        </p:xfrm>
        <a:graphic>
          <a:graphicData uri="http://schemas.openxmlformats.org/presentationml/2006/ole">
            <mc:AlternateContent xmlns:mc="http://schemas.openxmlformats.org/markup-compatibility/2006">
              <mc:Choice xmlns:v="urn:schemas-microsoft-com:vml" Requires="v">
                <p:oleObj spid="_x0000_s14516" name="Equation" r:id="rId5" imgW="812447" imgH="177723" progId="Equation.DSMT4">
                  <p:embed/>
                </p:oleObj>
              </mc:Choice>
              <mc:Fallback>
                <p:oleObj name="Equation" r:id="rId5" imgW="812447" imgH="177723" progId="Equation.DSMT4">
                  <p:embed/>
                  <p:pic>
                    <p:nvPicPr>
                      <p:cNvPr id="0" name="Objek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213100"/>
                        <a:ext cx="17287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kt 6"/>
          <p:cNvGraphicFramePr>
            <a:graphicFrameLocks noChangeAspect="1"/>
          </p:cNvGraphicFramePr>
          <p:nvPr/>
        </p:nvGraphicFramePr>
        <p:xfrm>
          <a:off x="5141913" y="2924175"/>
          <a:ext cx="1733550" cy="881063"/>
        </p:xfrm>
        <a:graphic>
          <a:graphicData uri="http://schemas.openxmlformats.org/presentationml/2006/ole">
            <mc:AlternateContent xmlns:mc="http://schemas.openxmlformats.org/markup-compatibility/2006">
              <mc:Choice xmlns:v="urn:schemas-microsoft-com:vml" Requires="v">
                <p:oleObj spid="_x0000_s14517" name="Equation" r:id="rId7" imgW="952087" imgH="482391" progId="Equation.DSMT4">
                  <p:embed/>
                </p:oleObj>
              </mc:Choice>
              <mc:Fallback>
                <p:oleObj name="Equation" r:id="rId7" imgW="952087" imgH="482391" progId="Equation.DSMT4">
                  <p:embed/>
                  <p:pic>
                    <p:nvPicPr>
                      <p:cNvPr id="0" name="Objek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1913" y="2924175"/>
                        <a:ext cx="17335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Text Box 4"/>
          <p:cNvSpPr txBox="1">
            <a:spLocks noChangeArrowheads="1"/>
          </p:cNvSpPr>
          <p:nvPr/>
        </p:nvSpPr>
        <p:spPr bwMode="auto">
          <a:xfrm>
            <a:off x="611188" y="3884613"/>
            <a:ext cx="806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where</a:t>
            </a:r>
            <a:r>
              <a:rPr lang="cs-CZ" altLang="cs-CZ" sz="1800" dirty="0"/>
              <a:t> </a:t>
            </a:r>
            <a:r>
              <a:rPr lang="cs-CZ" altLang="cs-CZ" sz="1800" i="1" dirty="0">
                <a:solidFill>
                  <a:srgbClr val="0000FF"/>
                </a:solidFill>
              </a:rPr>
              <a:t>N</a:t>
            </a:r>
            <a:r>
              <a:rPr lang="cs-CZ" altLang="cs-CZ" sz="1800" i="1" baseline="-25000" dirty="0">
                <a:solidFill>
                  <a:srgbClr val="0000FF"/>
                </a:solidFill>
              </a:rPr>
              <a:t>0</a:t>
            </a:r>
            <a:r>
              <a:rPr lang="cs-CZ" altLang="cs-CZ" sz="1800" dirty="0"/>
              <a:t> </a:t>
            </a:r>
            <a:r>
              <a:rPr lang="cs-CZ" altLang="cs-CZ" sz="1800" dirty="0" err="1"/>
              <a:t>is</a:t>
            </a:r>
            <a:r>
              <a:rPr lang="cs-CZ" altLang="cs-CZ" sz="1800" dirty="0"/>
              <a:t> </a:t>
            </a:r>
            <a:r>
              <a:rPr lang="cs-CZ" altLang="cs-CZ" sz="1800" dirty="0" err="1"/>
              <a:t>the</a:t>
            </a:r>
            <a:r>
              <a:rPr lang="cs-CZ" altLang="cs-CZ" sz="1800" dirty="0"/>
              <a:t> </a:t>
            </a:r>
            <a:r>
              <a:rPr lang="cs-CZ" altLang="cs-CZ" sz="1800" dirty="0" err="1"/>
              <a:t>number</a:t>
            </a:r>
            <a:r>
              <a:rPr lang="cs-CZ" altLang="cs-CZ" sz="1800" dirty="0"/>
              <a:t> </a:t>
            </a:r>
            <a:r>
              <a:rPr lang="cs-CZ" altLang="cs-CZ" sz="1800" dirty="0" err="1"/>
              <a:t>of</a:t>
            </a:r>
            <a:r>
              <a:rPr lang="cs-CZ" altLang="cs-CZ" sz="1800" dirty="0"/>
              <a:t> </a:t>
            </a:r>
            <a:r>
              <a:rPr lang="cs-CZ" altLang="cs-CZ" sz="1800" dirty="0" err="1"/>
              <a:t>nuclei</a:t>
            </a:r>
            <a:r>
              <a:rPr lang="cs-CZ" altLang="cs-CZ" sz="1800" dirty="0"/>
              <a:t> </a:t>
            </a:r>
            <a:r>
              <a:rPr lang="cs-CZ" altLang="cs-CZ" sz="1800" dirty="0" err="1"/>
              <a:t>at</a:t>
            </a:r>
            <a:r>
              <a:rPr lang="cs-CZ" altLang="cs-CZ" sz="1800" dirty="0"/>
              <a:t> </a:t>
            </a:r>
            <a:r>
              <a:rPr lang="cs-CZ" altLang="cs-CZ" sz="1800" dirty="0" err="1"/>
              <a:t>the</a:t>
            </a:r>
            <a:r>
              <a:rPr lang="cs-CZ" altLang="cs-CZ" sz="1800" dirty="0"/>
              <a:t> </a:t>
            </a:r>
            <a:r>
              <a:rPr lang="cs-CZ" altLang="cs-CZ" sz="1800" dirty="0" err="1"/>
              <a:t>time</a:t>
            </a:r>
            <a:r>
              <a:rPr lang="cs-CZ" altLang="cs-CZ" sz="1800" dirty="0"/>
              <a:t> </a:t>
            </a:r>
            <a:r>
              <a:rPr lang="cs-CZ" altLang="cs-CZ" sz="1800" i="1" dirty="0">
                <a:solidFill>
                  <a:srgbClr val="0000FF"/>
                </a:solidFill>
              </a:rPr>
              <a:t>t</a:t>
            </a:r>
            <a:r>
              <a:rPr lang="cs-CZ" altLang="cs-CZ" sz="1800" dirty="0"/>
              <a:t>=0 and </a:t>
            </a:r>
            <a:r>
              <a:rPr lang="cs-CZ" altLang="cs-CZ" sz="1800" i="1" dirty="0">
                <a:solidFill>
                  <a:srgbClr val="0000FF"/>
                </a:solidFill>
              </a:rPr>
              <a:t>N</a:t>
            </a:r>
            <a:r>
              <a:rPr lang="cs-CZ" altLang="cs-CZ" sz="1800" dirty="0"/>
              <a:t> </a:t>
            </a:r>
            <a:r>
              <a:rPr lang="cs-CZ" altLang="cs-CZ" sz="1800" dirty="0" err="1"/>
              <a:t>is</a:t>
            </a:r>
            <a:r>
              <a:rPr lang="cs-CZ" altLang="cs-CZ" sz="1800" dirty="0"/>
              <a:t> </a:t>
            </a:r>
            <a:r>
              <a:rPr lang="cs-CZ" altLang="cs-CZ" sz="1800" dirty="0" err="1"/>
              <a:t>the</a:t>
            </a:r>
            <a:r>
              <a:rPr lang="cs-CZ" altLang="cs-CZ" sz="1800" dirty="0"/>
              <a:t> </a:t>
            </a:r>
            <a:r>
              <a:rPr lang="cs-CZ" altLang="cs-CZ" sz="1800" dirty="0" err="1"/>
              <a:t>number</a:t>
            </a:r>
            <a:r>
              <a:rPr lang="cs-CZ" altLang="cs-CZ" sz="1800" dirty="0"/>
              <a:t> </a:t>
            </a:r>
            <a:r>
              <a:rPr lang="cs-CZ" altLang="cs-CZ" sz="1800" dirty="0" err="1"/>
              <a:t>of</a:t>
            </a:r>
            <a:r>
              <a:rPr lang="cs-CZ" altLang="cs-CZ" sz="1800" dirty="0"/>
              <a:t> </a:t>
            </a:r>
            <a:r>
              <a:rPr lang="cs-CZ" altLang="cs-CZ" sz="1800" dirty="0" err="1"/>
              <a:t>nuclei</a:t>
            </a:r>
            <a:r>
              <a:rPr lang="cs-CZ" altLang="cs-CZ" sz="1800" dirty="0"/>
              <a:t> </a:t>
            </a:r>
            <a:r>
              <a:rPr lang="cs-CZ" altLang="cs-CZ" sz="1800" dirty="0" err="1"/>
              <a:t>at</a:t>
            </a:r>
            <a:r>
              <a:rPr lang="cs-CZ" altLang="cs-CZ" sz="1800" dirty="0"/>
              <a:t> </a:t>
            </a:r>
            <a:r>
              <a:rPr lang="cs-CZ" altLang="cs-CZ" sz="1800" dirty="0" err="1"/>
              <a:t>the</a:t>
            </a:r>
            <a:r>
              <a:rPr lang="cs-CZ" altLang="cs-CZ" sz="1800" dirty="0"/>
              <a:t> </a:t>
            </a:r>
            <a:r>
              <a:rPr lang="cs-CZ" altLang="cs-CZ" sz="1800" dirty="0" err="1"/>
              <a:t>time</a:t>
            </a:r>
            <a:r>
              <a:rPr lang="cs-CZ" altLang="cs-CZ" sz="1800" dirty="0"/>
              <a:t> </a:t>
            </a:r>
            <a:r>
              <a:rPr lang="cs-CZ" altLang="cs-CZ" sz="1800" i="1" dirty="0">
                <a:solidFill>
                  <a:srgbClr val="0000FF"/>
                </a:solidFill>
              </a:rPr>
              <a:t>t</a:t>
            </a:r>
            <a:r>
              <a:rPr lang="cs-CZ" altLang="cs-CZ" sz="1800" dirty="0"/>
              <a:t>. </a:t>
            </a:r>
            <a:r>
              <a:rPr lang="cs-CZ" altLang="cs-CZ" sz="1800" dirty="0" err="1"/>
              <a:t>After</a:t>
            </a:r>
            <a:r>
              <a:rPr lang="cs-CZ" altLang="cs-CZ" sz="1800" dirty="0"/>
              <a:t> </a:t>
            </a:r>
            <a:r>
              <a:rPr lang="cs-CZ" altLang="cs-CZ" sz="1800" dirty="0" err="1"/>
              <a:t>integration</a:t>
            </a:r>
            <a:r>
              <a:rPr lang="cs-CZ" altLang="cs-CZ" sz="1800" dirty="0"/>
              <a:t> </a:t>
            </a:r>
            <a:r>
              <a:rPr lang="cs-CZ" altLang="cs-CZ" sz="1800" dirty="0" err="1"/>
              <a:t>we</a:t>
            </a:r>
            <a:r>
              <a:rPr lang="cs-CZ" altLang="cs-CZ" sz="1800" dirty="0"/>
              <a:t> </a:t>
            </a:r>
            <a:r>
              <a:rPr lang="cs-CZ" altLang="cs-CZ" sz="1800" dirty="0" err="1"/>
              <a:t>obtain</a:t>
            </a:r>
            <a:endParaRPr lang="cs-CZ" altLang="cs-CZ" sz="1800" dirty="0"/>
          </a:p>
        </p:txBody>
      </p:sp>
      <p:graphicFrame>
        <p:nvGraphicFramePr>
          <p:cNvPr id="9" name="Objekt 8"/>
          <p:cNvGraphicFramePr>
            <a:graphicFrameLocks noChangeAspect="1"/>
          </p:cNvGraphicFramePr>
          <p:nvPr/>
        </p:nvGraphicFramePr>
        <p:xfrm>
          <a:off x="6156325" y="4714875"/>
          <a:ext cx="1728788" cy="585788"/>
        </p:xfrm>
        <a:graphic>
          <a:graphicData uri="http://schemas.openxmlformats.org/presentationml/2006/ole">
            <mc:AlternateContent xmlns:mc="http://schemas.openxmlformats.org/markup-compatibility/2006">
              <mc:Choice xmlns:v="urn:schemas-microsoft-com:vml" Requires="v">
                <p:oleObj spid="_x0000_s14518" name="Equation" r:id="rId9" imgW="710891" imgH="241195" progId="Equation.DSMT4">
                  <p:embed/>
                </p:oleObj>
              </mc:Choice>
              <mc:Fallback>
                <p:oleObj name="Equation" r:id="rId9" imgW="710891" imgH="241195" progId="Equation.DSMT4">
                  <p:embed/>
                  <p:pic>
                    <p:nvPicPr>
                      <p:cNvPr id="0" name="Objek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4714875"/>
                        <a:ext cx="1728788" cy="585788"/>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4346" name="Text Box 4"/>
          <p:cNvSpPr txBox="1">
            <a:spLocks noChangeArrowheads="1"/>
          </p:cNvSpPr>
          <p:nvPr/>
        </p:nvSpPr>
        <p:spPr bwMode="auto">
          <a:xfrm>
            <a:off x="611188" y="566102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The</a:t>
            </a:r>
            <a:r>
              <a:rPr lang="cs-CZ" altLang="cs-CZ" sz="1800" dirty="0"/>
              <a:t> last </a:t>
            </a:r>
            <a:r>
              <a:rPr lang="cs-CZ" altLang="cs-CZ" sz="1800" dirty="0" err="1"/>
              <a:t>formula</a:t>
            </a:r>
            <a:r>
              <a:rPr lang="cs-CZ" altLang="cs-CZ" sz="1800" dirty="0"/>
              <a:t> </a:t>
            </a:r>
            <a:r>
              <a:rPr lang="cs-CZ" altLang="cs-CZ" sz="1800" dirty="0" err="1"/>
              <a:t>is</a:t>
            </a:r>
            <a:r>
              <a:rPr lang="cs-CZ" altLang="cs-CZ" sz="1800" dirty="0"/>
              <a:t> </a:t>
            </a:r>
            <a:r>
              <a:rPr lang="cs-CZ" altLang="cs-CZ" sz="1800" dirty="0" err="1"/>
              <a:t>called</a:t>
            </a:r>
            <a:r>
              <a:rPr lang="cs-CZ" altLang="cs-CZ" sz="1800" dirty="0"/>
              <a:t> </a:t>
            </a:r>
            <a:r>
              <a:rPr lang="cs-CZ" altLang="cs-CZ" sz="1800" b="1" dirty="0" err="1">
                <a:solidFill>
                  <a:srgbClr val="0000FF"/>
                </a:solidFill>
              </a:rPr>
              <a:t>exponential</a:t>
            </a:r>
            <a:r>
              <a:rPr lang="cs-CZ" altLang="cs-CZ" sz="1800" b="1" dirty="0">
                <a:solidFill>
                  <a:srgbClr val="0000FF"/>
                </a:solidFill>
              </a:rPr>
              <a:t> </a:t>
            </a:r>
            <a:r>
              <a:rPr lang="cs-CZ" altLang="cs-CZ" sz="1800" b="1" dirty="0" err="1">
                <a:solidFill>
                  <a:srgbClr val="0000FF"/>
                </a:solidFill>
              </a:rPr>
              <a:t>decay</a:t>
            </a:r>
            <a:r>
              <a:rPr lang="cs-CZ" altLang="cs-CZ" sz="1800" b="1" dirty="0">
                <a:solidFill>
                  <a:srgbClr val="0000FF"/>
                </a:solidFill>
              </a:rPr>
              <a:t> </a:t>
            </a:r>
            <a:r>
              <a:rPr lang="cs-CZ" altLang="cs-CZ" sz="1800" b="1" dirty="0" err="1">
                <a:solidFill>
                  <a:srgbClr val="0000FF"/>
                </a:solidFill>
              </a:rPr>
              <a:t>law</a:t>
            </a:r>
            <a:r>
              <a:rPr lang="cs-CZ" altLang="cs-CZ" sz="1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fade">
                                      <p:cBhvr>
                                        <p:cTn id="18" dur="500"/>
                                        <p:tgtEl>
                                          <p:spTgt spid="143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346"/>
                                        </p:tgtEl>
                                        <p:attrNameLst>
                                          <p:attrName>style.visibility</p:attrName>
                                        </p:attrNameLst>
                                      </p:cBhvr>
                                      <p:to>
                                        <p:strVal val="visible"/>
                                      </p:to>
                                    </p:set>
                                    <p:animEffect transition="in" filter="fade">
                                      <p:cBhvr>
                                        <p:cTn id="31"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4" grpId="0"/>
      <p:bldP spid="143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Radioactive Decay</a:t>
            </a:r>
          </a:p>
        </p:txBody>
      </p:sp>
      <p:sp>
        <p:nvSpPr>
          <p:cNvPr id="15363" name="Text Box 4"/>
          <p:cNvSpPr txBox="1">
            <a:spLocks noChangeArrowheads="1"/>
          </p:cNvSpPr>
          <p:nvPr/>
        </p:nvSpPr>
        <p:spPr bwMode="auto">
          <a:xfrm>
            <a:off x="611188" y="836613"/>
            <a:ext cx="806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a:t>A quantity of special interest is a </a:t>
            </a:r>
            <a:r>
              <a:rPr lang="cs-CZ" altLang="cs-CZ" sz="1800">
                <a:solidFill>
                  <a:srgbClr val="0000FF"/>
                </a:solidFill>
              </a:rPr>
              <a:t>half life </a:t>
            </a:r>
            <a:r>
              <a:rPr lang="el-GR" altLang="cs-CZ" sz="1800">
                <a:solidFill>
                  <a:srgbClr val="0000FF"/>
                </a:solidFill>
                <a:latin typeface="Times New Roman" pitchFamily="18" charset="0"/>
                <a:cs typeface="Times New Roman" pitchFamily="18" charset="0"/>
              </a:rPr>
              <a:t>τ</a:t>
            </a:r>
            <a:r>
              <a:rPr lang="cs-CZ" altLang="cs-CZ" sz="1800">
                <a:solidFill>
                  <a:srgbClr val="0000FF"/>
                </a:solidFill>
              </a:rPr>
              <a:t> </a:t>
            </a:r>
            <a:r>
              <a:rPr lang="cs-CZ" altLang="cs-CZ" sz="1800"/>
              <a:t>defined as the time after which the number of radioactive nuclei is reduced to </a:t>
            </a:r>
            <a:r>
              <a:rPr lang="cs-CZ" altLang="cs-CZ" sz="1800">
                <a:solidFill>
                  <a:srgbClr val="0000FF"/>
                </a:solidFill>
              </a:rPr>
              <a:t>one half of the initial value</a:t>
            </a:r>
            <a:r>
              <a:rPr lang="cs-CZ" altLang="cs-CZ" sz="1800"/>
              <a:t>. </a:t>
            </a:r>
          </a:p>
        </p:txBody>
      </p:sp>
      <p:graphicFrame>
        <p:nvGraphicFramePr>
          <p:cNvPr id="5" name="Objekt 4"/>
          <p:cNvGraphicFramePr>
            <a:graphicFrameLocks noChangeAspect="1"/>
          </p:cNvGraphicFramePr>
          <p:nvPr/>
        </p:nvGraphicFramePr>
        <p:xfrm>
          <a:off x="1046163" y="1628775"/>
          <a:ext cx="4394200" cy="863600"/>
        </p:xfrm>
        <a:graphic>
          <a:graphicData uri="http://schemas.openxmlformats.org/presentationml/2006/ole">
            <mc:AlternateContent xmlns:mc="http://schemas.openxmlformats.org/markup-compatibility/2006">
              <mc:Choice xmlns:v="urn:schemas-microsoft-com:vml" Requires="v">
                <p:oleObj spid="_x0000_s15496" name="Equation" r:id="rId3" imgW="2005729" imgH="393529" progId="Equation.DSMT4">
                  <p:embed/>
                </p:oleObj>
              </mc:Choice>
              <mc:Fallback>
                <p:oleObj name="Equation" r:id="rId3" imgW="2005729" imgH="393529" progId="Equation.DSMT4">
                  <p:embed/>
                  <p:pic>
                    <p:nvPicPr>
                      <p:cNvPr id="0"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1628775"/>
                        <a:ext cx="4394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Text Box 4"/>
          <p:cNvSpPr txBox="1">
            <a:spLocks noChangeArrowheads="1"/>
          </p:cNvSpPr>
          <p:nvPr/>
        </p:nvSpPr>
        <p:spPr bwMode="auto">
          <a:xfrm>
            <a:off x="611188" y="2924175"/>
            <a:ext cx="33845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u="sng"/>
              <a:t>Examples of several half lives:</a:t>
            </a:r>
          </a:p>
        </p:txBody>
      </p:sp>
      <p:graphicFrame>
        <p:nvGraphicFramePr>
          <p:cNvPr id="9" name="Objekt 8"/>
          <p:cNvGraphicFramePr>
            <a:graphicFrameLocks noChangeAspect="1"/>
          </p:cNvGraphicFramePr>
          <p:nvPr/>
        </p:nvGraphicFramePr>
        <p:xfrm>
          <a:off x="6443663" y="1700213"/>
          <a:ext cx="1344612" cy="833437"/>
        </p:xfrm>
        <a:graphic>
          <a:graphicData uri="http://schemas.openxmlformats.org/presentationml/2006/ole">
            <mc:AlternateContent xmlns:mc="http://schemas.openxmlformats.org/markup-compatibility/2006">
              <mc:Choice xmlns:v="urn:schemas-microsoft-com:vml" Requires="v">
                <p:oleObj spid="_x0000_s15497" name="Equation" r:id="rId5" imgW="634725" imgH="393529" progId="Equation.DSMT4">
                  <p:embed/>
                </p:oleObj>
              </mc:Choice>
              <mc:Fallback>
                <p:oleObj name="Equation" r:id="rId5" imgW="634725" imgH="393529" progId="Equation.DSMT4">
                  <p:embed/>
                  <p:pic>
                    <p:nvPicPr>
                      <p:cNvPr id="0" name="Objek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700213"/>
                        <a:ext cx="1344612" cy="833437"/>
                      </a:xfrm>
                      <a:prstGeom prst="rect">
                        <a:avLst/>
                      </a:prstGeom>
                      <a:solidFill>
                        <a:srgbClr val="FFFF99"/>
                      </a:solidFill>
                      <a:ln w="9525">
                        <a:solidFill>
                          <a:schemeClr val="tx1"/>
                        </a:solidFill>
                        <a:miter lim="800000"/>
                        <a:headEnd/>
                        <a:tailEnd/>
                      </a:ln>
                    </p:spPr>
                  </p:pic>
                </p:oleObj>
              </mc:Fallback>
            </mc:AlternateContent>
          </a:graphicData>
        </a:graphic>
      </p:graphicFrame>
      <p:pic>
        <p:nvPicPr>
          <p:cNvPr id="15367" name="Picture 2" descr="The figure shows a radioactive decay graph of number of nuclides in thousands versus time in multiples of half-life. The number of radioactive nuclei decreases exponentially and finally approaches zero after about ten half-liv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3213100"/>
            <a:ext cx="390366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kt 11"/>
          <p:cNvGraphicFramePr>
            <a:graphicFrameLocks noChangeAspect="1"/>
          </p:cNvGraphicFramePr>
          <p:nvPr/>
        </p:nvGraphicFramePr>
        <p:xfrm>
          <a:off x="611188" y="3500438"/>
          <a:ext cx="835025" cy="2727325"/>
        </p:xfrm>
        <a:graphic>
          <a:graphicData uri="http://schemas.openxmlformats.org/presentationml/2006/ole">
            <mc:AlternateContent xmlns:mc="http://schemas.openxmlformats.org/markup-compatibility/2006">
              <mc:Choice xmlns:v="urn:schemas-microsoft-com:vml" Requires="v">
                <p:oleObj spid="_x0000_s15498" name="Equation" r:id="rId8" imgW="381000" imgH="1244600" progId="Equation.DSMT4">
                  <p:embed/>
                </p:oleObj>
              </mc:Choice>
              <mc:Fallback>
                <p:oleObj name="Equation" r:id="rId8" imgW="381000" imgH="1244600" progId="Equation.DSMT4">
                  <p:embed/>
                  <p:pic>
                    <p:nvPicPr>
                      <p:cNvPr id="0" name="Objek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3500438"/>
                        <a:ext cx="8350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 Box 4"/>
          <p:cNvSpPr txBox="1">
            <a:spLocks noChangeArrowheads="1"/>
          </p:cNvSpPr>
          <p:nvPr/>
        </p:nvSpPr>
        <p:spPr bwMode="auto">
          <a:xfrm>
            <a:off x="1619250" y="3573463"/>
            <a:ext cx="252095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ts val="2200"/>
              </a:spcBef>
              <a:buFontTx/>
              <a:buNone/>
            </a:pPr>
            <a:r>
              <a:rPr lang="cs-CZ" altLang="cs-CZ" sz="1800"/>
              <a:t>0.3 </a:t>
            </a:r>
            <a:r>
              <a:rPr lang="el-GR" altLang="cs-CZ" sz="1800"/>
              <a:t>μ</a:t>
            </a:r>
            <a:r>
              <a:rPr lang="cs-CZ" altLang="cs-CZ" sz="1800"/>
              <a:t>s</a:t>
            </a:r>
          </a:p>
          <a:p>
            <a:pPr algn="just" eaLnBrk="1" hangingPunct="1">
              <a:spcBef>
                <a:spcPts val="2200"/>
              </a:spcBef>
              <a:buFontTx/>
              <a:buNone/>
            </a:pPr>
            <a:r>
              <a:rPr lang="cs-CZ" altLang="cs-CZ" sz="1800"/>
              <a:t>9.1 minutes</a:t>
            </a:r>
          </a:p>
          <a:p>
            <a:pPr algn="just" eaLnBrk="1" hangingPunct="1">
              <a:spcBef>
                <a:spcPts val="2200"/>
              </a:spcBef>
              <a:buFontTx/>
              <a:buNone/>
            </a:pPr>
            <a:r>
              <a:rPr lang="cs-CZ" altLang="cs-CZ" sz="1800"/>
              <a:t>5.27 years</a:t>
            </a:r>
          </a:p>
          <a:p>
            <a:pPr algn="just" eaLnBrk="1" hangingPunct="1">
              <a:spcBef>
                <a:spcPts val="2200"/>
              </a:spcBef>
              <a:buFontTx/>
              <a:buNone/>
            </a:pPr>
            <a:r>
              <a:rPr lang="cs-CZ" altLang="cs-CZ" sz="1800"/>
              <a:t>5730 years</a:t>
            </a:r>
          </a:p>
          <a:p>
            <a:pPr algn="just" eaLnBrk="1" hangingPunct="1">
              <a:spcBef>
                <a:spcPts val="2200"/>
              </a:spcBef>
              <a:buFontTx/>
              <a:buNone/>
            </a:pPr>
            <a:r>
              <a:rPr lang="cs-CZ" altLang="cs-CZ" sz="1800"/>
              <a:t>4.5x10</a:t>
            </a:r>
            <a:r>
              <a:rPr lang="cs-CZ" altLang="cs-CZ" sz="1800" baseline="30000"/>
              <a:t>9</a:t>
            </a:r>
            <a:r>
              <a:rPr lang="cs-CZ" altLang="cs-CZ" sz="1800"/>
              <a:t>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fade">
                                      <p:cBhvr>
                                        <p:cTn id="19" dur="500"/>
                                        <p:tgtEl>
                                          <p:spTgt spid="15365"/>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69"/>
                                        </p:tgtEl>
                                        <p:attrNameLst>
                                          <p:attrName>style.visibility</p:attrName>
                                        </p:attrNameLst>
                                      </p:cBhvr>
                                      <p:to>
                                        <p:strVal val="visible"/>
                                      </p:to>
                                    </p:set>
                                    <p:animEffect transition="in" filter="fade">
                                      <p:cBhvr>
                                        <p:cTn id="25"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Radioactive Decay</a:t>
            </a:r>
          </a:p>
        </p:txBody>
      </p:sp>
      <p:sp>
        <p:nvSpPr>
          <p:cNvPr id="16387" name="Text Box 4"/>
          <p:cNvSpPr txBox="1">
            <a:spLocks noChangeArrowheads="1"/>
          </p:cNvSpPr>
          <p:nvPr/>
        </p:nvSpPr>
        <p:spPr bwMode="auto">
          <a:xfrm>
            <a:off x="611188" y="836613"/>
            <a:ext cx="8064500"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u="sng" dirty="0" err="1"/>
              <a:t>Example</a:t>
            </a:r>
            <a:r>
              <a:rPr lang="cs-CZ" altLang="cs-CZ" sz="1800" u="sng" dirty="0"/>
              <a:t>:</a:t>
            </a:r>
            <a:r>
              <a:rPr lang="cs-CZ" altLang="cs-CZ" sz="1800" dirty="0"/>
              <a:t> </a:t>
            </a:r>
            <a:r>
              <a:rPr lang="en-US" altLang="cs-CZ" sz="1800" dirty="0"/>
              <a:t>A radioactive isotope of mercury, </a:t>
            </a:r>
            <a:r>
              <a:rPr lang="en-US" altLang="cs-CZ" sz="1800" baseline="30000" dirty="0"/>
              <a:t>197</a:t>
            </a:r>
            <a:r>
              <a:rPr lang="cs-CZ" altLang="cs-CZ" sz="1800" baseline="-25000" dirty="0"/>
              <a:t>80</a:t>
            </a:r>
            <a:r>
              <a:rPr lang="en-US" altLang="cs-CZ" sz="1800" dirty="0"/>
              <a:t>Hg, decays</a:t>
            </a:r>
            <a:r>
              <a:rPr lang="cs-CZ" altLang="cs-CZ" sz="1800" dirty="0"/>
              <a:t> </a:t>
            </a:r>
            <a:r>
              <a:rPr lang="en-US" altLang="cs-CZ" sz="1800" dirty="0"/>
              <a:t>to gold, </a:t>
            </a:r>
            <a:r>
              <a:rPr lang="en-US" altLang="cs-CZ" sz="1800" baseline="30000" dirty="0"/>
              <a:t>197</a:t>
            </a:r>
            <a:r>
              <a:rPr lang="cs-CZ" altLang="cs-CZ" sz="1800" baseline="-25000" dirty="0"/>
              <a:t>79</a:t>
            </a:r>
            <a:r>
              <a:rPr lang="en-US" altLang="cs-CZ" sz="1800" dirty="0"/>
              <a:t>Au, with a disintegration constant of 0.0108 h</a:t>
            </a:r>
            <a:r>
              <a:rPr lang="cs-CZ" altLang="cs-CZ" sz="1800" baseline="30000" dirty="0"/>
              <a:t>-1</a:t>
            </a:r>
            <a:r>
              <a:rPr lang="en-US" altLang="cs-CZ" sz="1800" dirty="0"/>
              <a:t>. </a:t>
            </a:r>
            <a:endParaRPr lang="cs-CZ" altLang="cs-CZ" sz="1800" dirty="0"/>
          </a:p>
          <a:p>
            <a:pPr algn="just" eaLnBrk="1" hangingPunct="1">
              <a:spcBef>
                <a:spcPct val="50000"/>
              </a:spcBef>
              <a:buFontTx/>
              <a:buNone/>
            </a:pPr>
            <a:r>
              <a:rPr lang="en-US" altLang="cs-CZ" sz="1800" dirty="0"/>
              <a:t>(a) Calculate</a:t>
            </a:r>
            <a:r>
              <a:rPr lang="cs-CZ" altLang="cs-CZ" sz="1800" dirty="0"/>
              <a:t> </a:t>
            </a:r>
            <a:r>
              <a:rPr lang="en-US" altLang="cs-CZ" sz="1800" dirty="0"/>
              <a:t>the half-life of the </a:t>
            </a:r>
            <a:r>
              <a:rPr lang="en-US" altLang="cs-CZ" sz="1800" baseline="30000" dirty="0"/>
              <a:t>197</a:t>
            </a:r>
            <a:r>
              <a:rPr lang="en-US" altLang="cs-CZ" sz="1800" dirty="0"/>
              <a:t>Hg.</a:t>
            </a:r>
            <a:r>
              <a:rPr lang="cs-CZ" altLang="cs-CZ" sz="1800" dirty="0"/>
              <a:t> </a:t>
            </a:r>
            <a:r>
              <a:rPr lang="en-US" altLang="cs-CZ" sz="1800" dirty="0"/>
              <a:t>What fraction of </a:t>
            </a:r>
            <a:r>
              <a:rPr lang="cs-CZ" altLang="cs-CZ" sz="1800" dirty="0" err="1" smtClean="0"/>
              <a:t>the</a:t>
            </a:r>
            <a:r>
              <a:rPr lang="en-US" altLang="cs-CZ" sz="1800" dirty="0" smtClean="0"/>
              <a:t> </a:t>
            </a:r>
            <a:r>
              <a:rPr lang="en-US" altLang="cs-CZ" sz="1800" dirty="0"/>
              <a:t>sample will remain</a:t>
            </a:r>
            <a:r>
              <a:rPr lang="cs-CZ" altLang="cs-CZ" sz="1800" dirty="0"/>
              <a:t> </a:t>
            </a:r>
            <a:r>
              <a:rPr lang="en-US" altLang="cs-CZ" sz="1800" dirty="0"/>
              <a:t>at the end of (b) three half-lives and (c) 10 days?</a:t>
            </a:r>
            <a:r>
              <a:rPr lang="cs-CZ" altLang="cs-CZ" sz="1800" dirty="0"/>
              <a:t>. </a:t>
            </a:r>
          </a:p>
        </p:txBody>
      </p:sp>
      <p:graphicFrame>
        <p:nvGraphicFramePr>
          <p:cNvPr id="4" name="Objekt 3"/>
          <p:cNvGraphicFramePr>
            <a:graphicFrameLocks noChangeAspect="1"/>
          </p:cNvGraphicFramePr>
          <p:nvPr/>
        </p:nvGraphicFramePr>
        <p:xfrm>
          <a:off x="1187450" y="2420938"/>
          <a:ext cx="3695700" cy="720725"/>
        </p:xfrm>
        <a:graphic>
          <a:graphicData uri="http://schemas.openxmlformats.org/presentationml/2006/ole">
            <mc:AlternateContent xmlns:mc="http://schemas.openxmlformats.org/markup-compatibility/2006">
              <mc:Choice xmlns:v="urn:schemas-microsoft-com:vml" Requires="v">
                <p:oleObj spid="_x0000_s16521" name="Equation" r:id="rId3" imgW="2019300" imgH="393700" progId="Equation.DSMT4">
                  <p:embed/>
                </p:oleObj>
              </mc:Choice>
              <mc:Fallback>
                <p:oleObj name="Equation" r:id="rId3" imgW="2019300" imgH="393700" progId="Equation.DSMT4">
                  <p:embed/>
                  <p:pic>
                    <p:nvPicPr>
                      <p:cNvPr id="0" name="Obj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20938"/>
                        <a:ext cx="3695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4"/>
          <p:cNvSpPr txBox="1">
            <a:spLocks noChangeArrowheads="1"/>
          </p:cNvSpPr>
          <p:nvPr/>
        </p:nvSpPr>
        <p:spPr bwMode="auto">
          <a:xfrm>
            <a:off x="611188" y="2565400"/>
            <a:ext cx="806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a:t>a)</a:t>
            </a:r>
          </a:p>
        </p:txBody>
      </p:sp>
      <p:sp>
        <p:nvSpPr>
          <p:cNvPr id="16390" name="Text Box 4"/>
          <p:cNvSpPr txBox="1">
            <a:spLocks noChangeArrowheads="1"/>
          </p:cNvSpPr>
          <p:nvPr/>
        </p:nvSpPr>
        <p:spPr bwMode="auto">
          <a:xfrm>
            <a:off x="611188" y="341947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a:t>b)</a:t>
            </a:r>
          </a:p>
        </p:txBody>
      </p:sp>
      <p:graphicFrame>
        <p:nvGraphicFramePr>
          <p:cNvPr id="7" name="Objekt 6"/>
          <p:cNvGraphicFramePr>
            <a:graphicFrameLocks noChangeAspect="1"/>
          </p:cNvGraphicFramePr>
          <p:nvPr/>
        </p:nvGraphicFramePr>
        <p:xfrm>
          <a:off x="1676400" y="3394075"/>
          <a:ext cx="4652963" cy="898525"/>
        </p:xfrm>
        <a:graphic>
          <a:graphicData uri="http://schemas.openxmlformats.org/presentationml/2006/ole">
            <mc:AlternateContent xmlns:mc="http://schemas.openxmlformats.org/markup-compatibility/2006">
              <mc:Choice xmlns:v="urn:schemas-microsoft-com:vml" Requires="v">
                <p:oleObj spid="_x0000_s16522" name="Equation" r:id="rId5" imgW="2235200" imgH="431800" progId="Equation.DSMT4">
                  <p:embed/>
                </p:oleObj>
              </mc:Choice>
              <mc:Fallback>
                <p:oleObj name="Equation" r:id="rId5" imgW="2235200" imgH="431800" progId="Equation.DSMT4">
                  <p:embed/>
                  <p:pic>
                    <p:nvPicPr>
                      <p:cNvPr id="0" name="Obj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394075"/>
                        <a:ext cx="46529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kt 7"/>
          <p:cNvGraphicFramePr>
            <a:graphicFrameLocks noChangeAspect="1"/>
          </p:cNvGraphicFramePr>
          <p:nvPr/>
        </p:nvGraphicFramePr>
        <p:xfrm>
          <a:off x="1690688" y="4546600"/>
          <a:ext cx="4176712" cy="898525"/>
        </p:xfrm>
        <a:graphic>
          <a:graphicData uri="http://schemas.openxmlformats.org/presentationml/2006/ole">
            <mc:AlternateContent xmlns:mc="http://schemas.openxmlformats.org/markup-compatibility/2006">
              <mc:Choice xmlns:v="urn:schemas-microsoft-com:vml" Requires="v">
                <p:oleObj spid="_x0000_s16523" name="Equation" r:id="rId7" imgW="2006600" imgH="431800" progId="Equation.DSMT4">
                  <p:embed/>
                </p:oleObj>
              </mc:Choice>
              <mc:Fallback>
                <p:oleObj name="Equation" r:id="rId7" imgW="2006600" imgH="431800" progId="Equation.DSMT4">
                  <p:embed/>
                  <p:pic>
                    <p:nvPicPr>
                      <p:cNvPr id="0" name="Objek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688" y="4546600"/>
                        <a:ext cx="41767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3" name="Text Box 4"/>
          <p:cNvSpPr txBox="1">
            <a:spLocks noChangeArrowheads="1"/>
          </p:cNvSpPr>
          <p:nvPr/>
        </p:nvSpPr>
        <p:spPr bwMode="auto">
          <a:xfrm>
            <a:off x="611188" y="4643438"/>
            <a:ext cx="8064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500"/>
                                        <p:tgtEl>
                                          <p:spTgt spid="1639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animEffect transition="in" filter="fade">
                                      <p:cBhvr>
                                        <p:cTn id="23" dur="500"/>
                                        <p:tgtEl>
                                          <p:spTgt spid="1639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Radiation Dosage, Units</a:t>
            </a:r>
          </a:p>
        </p:txBody>
      </p:sp>
      <p:sp>
        <p:nvSpPr>
          <p:cNvPr id="17411" name="Text Box 4"/>
          <p:cNvSpPr txBox="1">
            <a:spLocks noChangeArrowheads="1"/>
          </p:cNvSpPr>
          <p:nvPr/>
        </p:nvSpPr>
        <p:spPr bwMode="auto">
          <a:xfrm>
            <a:off x="611188" y="836613"/>
            <a:ext cx="806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a:t>Since the radiation can be very dangerous for the human body it is important to know radiation units and what levels can be potentially h</a:t>
            </a:r>
            <a:r>
              <a:rPr lang="en-US" altLang="cs-CZ" sz="1800"/>
              <a:t>a</a:t>
            </a:r>
            <a:r>
              <a:rPr lang="cs-CZ" altLang="cs-CZ" sz="1800"/>
              <a:t>rmful. </a:t>
            </a:r>
          </a:p>
        </p:txBody>
      </p:sp>
      <p:sp>
        <p:nvSpPr>
          <p:cNvPr id="17412" name="Text Box 4"/>
          <p:cNvSpPr txBox="1">
            <a:spLocks noChangeArrowheads="1"/>
          </p:cNvSpPr>
          <p:nvPr/>
        </p:nvSpPr>
        <p:spPr bwMode="auto">
          <a:xfrm>
            <a:off x="611188" y="1630363"/>
            <a:ext cx="806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1) </a:t>
            </a:r>
            <a:r>
              <a:rPr lang="cs-CZ" altLang="cs-CZ" sz="1800" dirty="0"/>
              <a:t>T</a:t>
            </a:r>
            <a:r>
              <a:rPr lang="en-US" altLang="cs-CZ" sz="1800" dirty="0"/>
              <a:t>h</a:t>
            </a:r>
            <a:r>
              <a:rPr lang="cs-CZ" altLang="cs-CZ" sz="1800" dirty="0"/>
              <a:t>e </a:t>
            </a:r>
            <a:r>
              <a:rPr lang="cs-CZ" altLang="cs-CZ" sz="1800" b="1" dirty="0" err="1">
                <a:solidFill>
                  <a:srgbClr val="0000FF"/>
                </a:solidFill>
              </a:rPr>
              <a:t>activity</a:t>
            </a:r>
            <a:r>
              <a:rPr lang="cs-CZ" altLang="cs-CZ" sz="1800" b="1" dirty="0"/>
              <a:t> </a:t>
            </a:r>
            <a:r>
              <a:rPr lang="en-US" altLang="cs-CZ" sz="1800" b="1" i="1" dirty="0">
                <a:solidFill>
                  <a:srgbClr val="0000FF"/>
                </a:solidFill>
              </a:rPr>
              <a:t>R</a:t>
            </a:r>
            <a:r>
              <a:rPr lang="en-US" altLang="cs-CZ" sz="1800" dirty="0"/>
              <a:t> </a:t>
            </a:r>
            <a:r>
              <a:rPr lang="cs-CZ" altLang="cs-CZ" sz="1800" dirty="0" err="1"/>
              <a:t>is</a:t>
            </a:r>
            <a:r>
              <a:rPr lang="cs-CZ" altLang="cs-CZ" sz="1800" dirty="0"/>
              <a:t> </a:t>
            </a:r>
            <a:r>
              <a:rPr lang="cs-CZ" altLang="cs-CZ" sz="1800" dirty="0" err="1"/>
              <a:t>defined</a:t>
            </a:r>
            <a:r>
              <a:rPr lang="cs-CZ" altLang="cs-CZ" sz="1800" dirty="0"/>
              <a:t> as a </a:t>
            </a:r>
            <a:r>
              <a:rPr lang="cs-CZ" altLang="cs-CZ" sz="1800" dirty="0" err="1"/>
              <a:t>number</a:t>
            </a:r>
            <a:r>
              <a:rPr lang="cs-CZ" altLang="cs-CZ" sz="1800" dirty="0"/>
              <a:t> </a:t>
            </a:r>
            <a:r>
              <a:rPr lang="cs-CZ" altLang="cs-CZ" sz="1800" dirty="0" err="1"/>
              <a:t>of</a:t>
            </a:r>
            <a:r>
              <a:rPr lang="cs-CZ" altLang="cs-CZ" sz="1800" dirty="0"/>
              <a:t> </a:t>
            </a:r>
            <a:r>
              <a:rPr lang="cs-CZ" altLang="cs-CZ" sz="1800" dirty="0" err="1"/>
              <a:t>disintegrations</a:t>
            </a:r>
            <a:r>
              <a:rPr lang="cs-CZ" altLang="cs-CZ" sz="1800" dirty="0"/>
              <a:t> per second. </a:t>
            </a:r>
            <a:r>
              <a:rPr lang="cs-CZ" altLang="cs-CZ" sz="1800" dirty="0" err="1"/>
              <a:t>The</a:t>
            </a:r>
            <a:r>
              <a:rPr lang="cs-CZ" altLang="cs-CZ" sz="1800" dirty="0"/>
              <a:t> unit </a:t>
            </a:r>
            <a:r>
              <a:rPr lang="cs-CZ" altLang="cs-CZ" sz="1800" dirty="0" err="1"/>
              <a:t>is</a:t>
            </a:r>
            <a:r>
              <a:rPr lang="cs-CZ" altLang="cs-CZ" sz="1800" dirty="0"/>
              <a:t> </a:t>
            </a:r>
            <a:r>
              <a:rPr lang="cs-CZ" altLang="cs-CZ" sz="1800" dirty="0">
                <a:solidFill>
                  <a:srgbClr val="0000FF"/>
                </a:solidFill>
              </a:rPr>
              <a:t>Becquerel</a:t>
            </a:r>
            <a:r>
              <a:rPr lang="cs-CZ" altLang="cs-CZ" sz="1800" dirty="0"/>
              <a:t>. 	</a:t>
            </a:r>
            <a:r>
              <a:rPr lang="en-US" altLang="cs-CZ" sz="1800" dirty="0"/>
              <a:t>	</a:t>
            </a:r>
            <a:r>
              <a:rPr lang="cs-CZ" altLang="cs-CZ" sz="1800" dirty="0"/>
              <a:t>1Bq = 1 </a:t>
            </a:r>
            <a:r>
              <a:rPr lang="cs-CZ" altLang="cs-CZ" sz="1800" dirty="0" err="1"/>
              <a:t>disintegration</a:t>
            </a:r>
            <a:r>
              <a:rPr lang="cs-CZ" altLang="cs-CZ" sz="1800" dirty="0"/>
              <a:t> per second. </a:t>
            </a:r>
          </a:p>
        </p:txBody>
      </p:sp>
      <p:sp>
        <p:nvSpPr>
          <p:cNvPr id="17413" name="Text Box 4"/>
          <p:cNvSpPr txBox="1">
            <a:spLocks noChangeArrowheads="1"/>
          </p:cNvSpPr>
          <p:nvPr/>
        </p:nvSpPr>
        <p:spPr bwMode="auto">
          <a:xfrm>
            <a:off x="611188" y="2351088"/>
            <a:ext cx="806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By differentiating the equation for the radioactive decay we obtain:</a:t>
            </a:r>
            <a:endParaRPr lang="cs-CZ" altLang="cs-CZ" sz="1800" dirty="0"/>
          </a:p>
        </p:txBody>
      </p:sp>
      <p:graphicFrame>
        <p:nvGraphicFramePr>
          <p:cNvPr id="7" name="Objekt 6"/>
          <p:cNvGraphicFramePr>
            <a:graphicFrameLocks noChangeAspect="1"/>
          </p:cNvGraphicFramePr>
          <p:nvPr/>
        </p:nvGraphicFramePr>
        <p:xfrm>
          <a:off x="657225" y="2955925"/>
          <a:ext cx="4419600" cy="544513"/>
        </p:xfrm>
        <a:graphic>
          <a:graphicData uri="http://schemas.openxmlformats.org/presentationml/2006/ole">
            <mc:AlternateContent xmlns:mc="http://schemas.openxmlformats.org/markup-compatibility/2006">
              <mc:Choice xmlns:v="urn:schemas-microsoft-com:vml" Requires="v">
                <p:oleObj spid="_x0000_s17590" name="Equation" r:id="rId3" imgW="1955800" imgH="241300" progId="Equation.DSMT4">
                  <p:embed/>
                </p:oleObj>
              </mc:Choice>
              <mc:Fallback>
                <p:oleObj name="Equation" r:id="rId3" imgW="1955800" imgH="241300" progId="Equation.DSMT4">
                  <p:embed/>
                  <p:pic>
                    <p:nvPicPr>
                      <p:cNvPr id="0" name="Objek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2955925"/>
                        <a:ext cx="441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kt 7"/>
          <p:cNvGraphicFramePr>
            <a:graphicFrameLocks noChangeAspect="1"/>
          </p:cNvGraphicFramePr>
          <p:nvPr/>
        </p:nvGraphicFramePr>
        <p:xfrm>
          <a:off x="5346700" y="2784475"/>
          <a:ext cx="2841625" cy="889000"/>
        </p:xfrm>
        <a:graphic>
          <a:graphicData uri="http://schemas.openxmlformats.org/presentationml/2006/ole">
            <mc:AlternateContent xmlns:mc="http://schemas.openxmlformats.org/markup-compatibility/2006">
              <mc:Choice xmlns:v="urn:schemas-microsoft-com:vml" Requires="v">
                <p:oleObj spid="_x0000_s17591" name="Equation" r:id="rId5" imgW="1256755" imgH="393529" progId="Equation.DSMT4">
                  <p:embed/>
                </p:oleObj>
              </mc:Choice>
              <mc:Fallback>
                <p:oleObj name="Equation" r:id="rId5" imgW="1256755" imgH="393529" progId="Equation.DSMT4">
                  <p:embed/>
                  <p:pic>
                    <p:nvPicPr>
                      <p:cNvPr id="0"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6700" y="2784475"/>
                        <a:ext cx="28416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199635027"/>
              </p:ext>
            </p:extLst>
          </p:nvPr>
        </p:nvGraphicFramePr>
        <p:xfrm>
          <a:off x="784225" y="3716338"/>
          <a:ext cx="1520825" cy="544512"/>
        </p:xfrm>
        <a:graphic>
          <a:graphicData uri="http://schemas.openxmlformats.org/presentationml/2006/ole">
            <mc:AlternateContent xmlns:mc="http://schemas.openxmlformats.org/markup-compatibility/2006">
              <mc:Choice xmlns:v="urn:schemas-microsoft-com:vml" Requires="v">
                <p:oleObj spid="_x0000_s17592" name="Equation" r:id="rId7" imgW="672840" imgH="241200" progId="Equation.DSMT4">
                  <p:embed/>
                </p:oleObj>
              </mc:Choice>
              <mc:Fallback>
                <p:oleObj name="Equation" r:id="rId7" imgW="672840" imgH="241200" progId="Equation.DSMT4">
                  <p:embed/>
                  <p:pic>
                    <p:nvPicPr>
                      <p:cNvPr id="0" name="Objekt 8"/>
                      <p:cNvPicPr>
                        <a:picLocks noChangeAspect="1" noChangeArrowheads="1"/>
                      </p:cNvPicPr>
                      <p:nvPr/>
                    </p:nvPicPr>
                    <p:blipFill>
                      <a:blip r:embed="rId8"/>
                      <a:srcRect/>
                      <a:stretch>
                        <a:fillRect/>
                      </a:stretch>
                    </p:blipFill>
                    <p:spPr bwMode="auto">
                      <a:xfrm>
                        <a:off x="784225" y="3716338"/>
                        <a:ext cx="1520825" cy="544512"/>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7417" name="Text Box 4"/>
          <p:cNvSpPr txBox="1">
            <a:spLocks noChangeArrowheads="1"/>
          </p:cNvSpPr>
          <p:nvPr/>
        </p:nvSpPr>
        <p:spPr bwMode="auto">
          <a:xfrm>
            <a:off x="2700338" y="3789363"/>
            <a:ext cx="5759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a:t>where                         is the activity at t=0.</a:t>
            </a:r>
            <a:endParaRPr lang="cs-CZ" altLang="cs-CZ" sz="1800"/>
          </a:p>
        </p:txBody>
      </p:sp>
      <p:graphicFrame>
        <p:nvGraphicFramePr>
          <p:cNvPr id="11" name="Objekt 10"/>
          <p:cNvGraphicFramePr>
            <a:graphicFrameLocks noChangeAspect="1"/>
          </p:cNvGraphicFramePr>
          <p:nvPr>
            <p:extLst>
              <p:ext uri="{D42A27DB-BD31-4B8C-83A1-F6EECF244321}">
                <p14:modId xmlns:p14="http://schemas.microsoft.com/office/powerpoint/2010/main" val="3707192046"/>
              </p:ext>
            </p:extLst>
          </p:nvPr>
        </p:nvGraphicFramePr>
        <p:xfrm>
          <a:off x="3563938" y="3716338"/>
          <a:ext cx="1377950" cy="515937"/>
        </p:xfrm>
        <a:graphic>
          <a:graphicData uri="http://schemas.openxmlformats.org/presentationml/2006/ole">
            <mc:AlternateContent xmlns:mc="http://schemas.openxmlformats.org/markup-compatibility/2006">
              <mc:Choice xmlns:v="urn:schemas-microsoft-com:vml" Requires="v">
                <p:oleObj spid="_x0000_s17593" name="Equation" r:id="rId9" imgW="609480" imgH="228600" progId="Equation.DSMT4">
                  <p:embed/>
                </p:oleObj>
              </mc:Choice>
              <mc:Fallback>
                <p:oleObj name="Equation" r:id="rId9" imgW="609480" imgH="228600" progId="Equation.DSMT4">
                  <p:embed/>
                  <p:pic>
                    <p:nvPicPr>
                      <p:cNvPr id="0" name="Objekt 10"/>
                      <p:cNvPicPr>
                        <a:picLocks noChangeAspect="1" noChangeArrowheads="1"/>
                      </p:cNvPicPr>
                      <p:nvPr/>
                    </p:nvPicPr>
                    <p:blipFill>
                      <a:blip r:embed="rId10"/>
                      <a:srcRect/>
                      <a:stretch>
                        <a:fillRect/>
                      </a:stretch>
                    </p:blipFill>
                    <p:spPr bwMode="auto">
                      <a:xfrm>
                        <a:off x="3563938" y="3716338"/>
                        <a:ext cx="13779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9" name="Text Box 4"/>
          <p:cNvSpPr txBox="1">
            <a:spLocks noChangeArrowheads="1"/>
          </p:cNvSpPr>
          <p:nvPr/>
        </p:nvSpPr>
        <p:spPr bwMode="auto">
          <a:xfrm>
            <a:off x="611188" y="4727575"/>
            <a:ext cx="8064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2) </a:t>
            </a:r>
            <a:r>
              <a:rPr lang="cs-CZ" altLang="cs-CZ" sz="1800" dirty="0"/>
              <a:t>T</a:t>
            </a:r>
            <a:r>
              <a:rPr lang="en-US" altLang="cs-CZ" sz="1800" dirty="0"/>
              <a:t>h</a:t>
            </a:r>
            <a:r>
              <a:rPr lang="cs-CZ" altLang="cs-CZ" sz="1800" dirty="0"/>
              <a:t>e </a:t>
            </a:r>
            <a:r>
              <a:rPr lang="en-US" altLang="cs-CZ" sz="1800" b="1" dirty="0">
                <a:solidFill>
                  <a:srgbClr val="0000FF"/>
                </a:solidFill>
              </a:rPr>
              <a:t>radiation absorbed dose </a:t>
            </a:r>
            <a:r>
              <a:rPr lang="en-US" altLang="cs-CZ" sz="1800" b="1" i="1" dirty="0">
                <a:solidFill>
                  <a:srgbClr val="0000FF"/>
                </a:solidFill>
              </a:rPr>
              <a:t>D</a:t>
            </a:r>
            <a:r>
              <a:rPr lang="en-US" altLang="cs-CZ" sz="1800" b="1" dirty="0">
                <a:solidFill>
                  <a:srgbClr val="0000FF"/>
                </a:solidFill>
              </a:rPr>
              <a:t> </a:t>
            </a:r>
            <a:r>
              <a:rPr lang="cs-CZ" altLang="cs-CZ" sz="1800" dirty="0" err="1"/>
              <a:t>is</a:t>
            </a:r>
            <a:r>
              <a:rPr lang="cs-CZ" altLang="cs-CZ" sz="1800" dirty="0"/>
              <a:t> </a:t>
            </a:r>
            <a:r>
              <a:rPr lang="cs-CZ" altLang="cs-CZ" sz="1800" dirty="0" err="1"/>
              <a:t>defined</a:t>
            </a:r>
            <a:r>
              <a:rPr lang="cs-CZ" altLang="cs-CZ" sz="1800" dirty="0"/>
              <a:t> as a</a:t>
            </a:r>
            <a:r>
              <a:rPr lang="en-US" altLang="cs-CZ" sz="1800" dirty="0"/>
              <a:t>n energy absorbed per 1 kg of the absorbing material. The unit is </a:t>
            </a:r>
            <a:r>
              <a:rPr lang="en-US" altLang="cs-CZ" sz="1800" dirty="0">
                <a:solidFill>
                  <a:srgbClr val="0000FF"/>
                </a:solidFill>
              </a:rPr>
              <a:t>Gray</a:t>
            </a:r>
            <a:r>
              <a:rPr lang="en-US" altLang="cs-CZ" sz="1800" dirty="0"/>
              <a:t>. 	1Gy = 1 J/kg</a:t>
            </a:r>
          </a:p>
        </p:txBody>
      </p:sp>
      <p:sp>
        <p:nvSpPr>
          <p:cNvPr id="17420" name="Text Box 4"/>
          <p:cNvSpPr txBox="1">
            <a:spLocks noChangeArrowheads="1"/>
          </p:cNvSpPr>
          <p:nvPr/>
        </p:nvSpPr>
        <p:spPr bwMode="auto">
          <a:xfrm>
            <a:off x="611188" y="5446713"/>
            <a:ext cx="8064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An older unit used before was 1 </a:t>
            </a:r>
            <a:r>
              <a:rPr lang="en-US" altLang="cs-CZ" sz="1800" dirty="0">
                <a:solidFill>
                  <a:srgbClr val="0000FF"/>
                </a:solidFill>
              </a:rPr>
              <a:t>rad</a:t>
            </a:r>
            <a:r>
              <a:rPr lang="en-US" altLang="cs-CZ" sz="1800" dirty="0"/>
              <a:t> = 0.01 </a:t>
            </a:r>
            <a:r>
              <a:rPr lang="en-US" altLang="cs-CZ" sz="1800" dirty="0" err="1"/>
              <a:t>Gy</a:t>
            </a:r>
            <a:endParaRPr lang="en-US" altLang="cs-CZ"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fade">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fade">
                                      <p:cBhvr>
                                        <p:cTn id="33" dur="500"/>
                                        <p:tgtEl>
                                          <p:spTgt spid="174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419"/>
                                        </p:tgtEl>
                                        <p:attrNameLst>
                                          <p:attrName>style.visibility</p:attrName>
                                        </p:attrNameLst>
                                      </p:cBhvr>
                                      <p:to>
                                        <p:strVal val="visible"/>
                                      </p:to>
                                    </p:set>
                                    <p:animEffect transition="in" filter="fade">
                                      <p:cBhvr>
                                        <p:cTn id="38" dur="500"/>
                                        <p:tgtEl>
                                          <p:spTgt spid="174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420"/>
                                        </p:tgtEl>
                                        <p:attrNameLst>
                                          <p:attrName>style.visibility</p:attrName>
                                        </p:attrNameLst>
                                      </p:cBhvr>
                                      <p:to>
                                        <p:strVal val="visible"/>
                                      </p:to>
                                    </p:set>
                                    <p:animEffect transition="in" filter="fade">
                                      <p:cBhvr>
                                        <p:cTn id="41"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7" grpId="0"/>
      <p:bldP spid="17419" grpId="0"/>
      <p:bldP spid="174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Radiation Dosage, Units</a:t>
            </a:r>
          </a:p>
        </p:txBody>
      </p:sp>
      <p:sp>
        <p:nvSpPr>
          <p:cNvPr id="18435" name="Text Box 4"/>
          <p:cNvSpPr txBox="1">
            <a:spLocks noChangeArrowheads="1"/>
          </p:cNvSpPr>
          <p:nvPr/>
        </p:nvSpPr>
        <p:spPr bwMode="auto">
          <a:xfrm>
            <a:off x="611188" y="836613"/>
            <a:ext cx="8064500"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3) The </a:t>
            </a:r>
            <a:r>
              <a:rPr lang="en-US" altLang="cs-CZ" sz="1800" b="1" dirty="0">
                <a:solidFill>
                  <a:srgbClr val="0000FF"/>
                </a:solidFill>
              </a:rPr>
              <a:t>dose equivalent </a:t>
            </a:r>
            <a:r>
              <a:rPr lang="en-US" altLang="cs-CZ" sz="1800" b="1" i="1" dirty="0">
                <a:solidFill>
                  <a:srgbClr val="0000FF"/>
                </a:solidFill>
              </a:rPr>
              <a:t>H</a:t>
            </a:r>
            <a:r>
              <a:rPr lang="en-US" altLang="cs-CZ" sz="1800" b="1" dirty="0">
                <a:solidFill>
                  <a:srgbClr val="0000FF"/>
                </a:solidFill>
              </a:rPr>
              <a:t> </a:t>
            </a:r>
            <a:r>
              <a:rPr lang="en-US" altLang="cs-CZ" sz="1800" dirty="0"/>
              <a:t>also represents an energy absorbed per 1 kg of the material but it takes into account the type of radiation via </a:t>
            </a:r>
            <a:r>
              <a:rPr lang="en-US" altLang="cs-CZ" sz="1800" dirty="0">
                <a:solidFill>
                  <a:srgbClr val="0000FF"/>
                </a:solidFill>
              </a:rPr>
              <a:t>R</a:t>
            </a:r>
            <a:r>
              <a:rPr lang="en-US" altLang="cs-CZ" sz="1800" dirty="0"/>
              <a:t>elative </a:t>
            </a:r>
            <a:r>
              <a:rPr lang="en-US" altLang="cs-CZ" sz="1800" dirty="0">
                <a:solidFill>
                  <a:srgbClr val="0000FF"/>
                </a:solidFill>
              </a:rPr>
              <a:t>B</a:t>
            </a:r>
            <a:r>
              <a:rPr lang="en-US" altLang="cs-CZ" sz="1800" dirty="0"/>
              <a:t>iological </a:t>
            </a:r>
            <a:r>
              <a:rPr lang="en-US" altLang="cs-CZ" sz="1800" dirty="0">
                <a:solidFill>
                  <a:srgbClr val="0000FF"/>
                </a:solidFill>
              </a:rPr>
              <a:t>E</a:t>
            </a:r>
            <a:r>
              <a:rPr lang="en-US" altLang="cs-CZ" sz="1800" dirty="0"/>
              <a:t>ffectiveness factor (</a:t>
            </a:r>
            <a:r>
              <a:rPr lang="en-US" altLang="cs-CZ" sz="1800" dirty="0">
                <a:solidFill>
                  <a:srgbClr val="0000FF"/>
                </a:solidFill>
              </a:rPr>
              <a:t>RBE</a:t>
            </a:r>
            <a:r>
              <a:rPr lang="en-US" altLang="cs-CZ" sz="1800" dirty="0"/>
              <a:t>). The unit is </a:t>
            </a:r>
            <a:r>
              <a:rPr lang="en-US" altLang="cs-CZ" sz="1800" dirty="0">
                <a:solidFill>
                  <a:srgbClr val="0000FF"/>
                </a:solidFill>
              </a:rPr>
              <a:t>Sievert</a:t>
            </a:r>
            <a:r>
              <a:rPr lang="en-US" altLang="cs-CZ" sz="1800" dirty="0"/>
              <a:t>. </a:t>
            </a:r>
          </a:p>
          <a:p>
            <a:pPr algn="just" eaLnBrk="1" hangingPunct="1">
              <a:spcBef>
                <a:spcPct val="50000"/>
              </a:spcBef>
              <a:buFontTx/>
              <a:buNone/>
            </a:pPr>
            <a:r>
              <a:rPr lang="en-US" altLang="cs-CZ" sz="1800" i="1" dirty="0"/>
              <a:t>H</a:t>
            </a:r>
            <a:r>
              <a:rPr lang="en-US" altLang="cs-CZ" sz="1800" dirty="0"/>
              <a:t> = RBE · </a:t>
            </a:r>
            <a:r>
              <a:rPr lang="en-US" altLang="cs-CZ" sz="1800" i="1" dirty="0"/>
              <a:t>D</a:t>
            </a:r>
            <a:r>
              <a:rPr lang="en-US" altLang="cs-CZ" sz="1800" dirty="0"/>
              <a:t>	or 	1Sv = RBE · 1Gy	  [J/kg]</a:t>
            </a:r>
            <a:endParaRPr lang="cs-CZ" altLang="cs-CZ" sz="1800" dirty="0"/>
          </a:p>
        </p:txBody>
      </p:sp>
      <p:sp>
        <p:nvSpPr>
          <p:cNvPr id="18436" name="Text Box 4"/>
          <p:cNvSpPr txBox="1">
            <a:spLocks noChangeArrowheads="1"/>
          </p:cNvSpPr>
          <p:nvPr/>
        </p:nvSpPr>
        <p:spPr bwMode="auto">
          <a:xfrm>
            <a:off x="611188" y="227647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An older unit used before was 1 </a:t>
            </a:r>
            <a:r>
              <a:rPr lang="en-US" altLang="cs-CZ" sz="1800" dirty="0">
                <a:solidFill>
                  <a:srgbClr val="0000FF"/>
                </a:solidFill>
              </a:rPr>
              <a:t>rem</a:t>
            </a:r>
            <a:r>
              <a:rPr lang="en-US" altLang="cs-CZ" sz="1800" dirty="0"/>
              <a:t> = 0.01 </a:t>
            </a:r>
            <a:r>
              <a:rPr lang="en-US" altLang="cs-CZ" sz="1800" dirty="0" err="1"/>
              <a:t>Sv</a:t>
            </a:r>
            <a:endParaRPr lang="en-US" altLang="cs-CZ" sz="1800" dirty="0"/>
          </a:p>
        </p:txBody>
      </p:sp>
      <p:graphicFrame>
        <p:nvGraphicFramePr>
          <p:cNvPr id="5" name="Tabulka 4"/>
          <p:cNvGraphicFramePr>
            <a:graphicFrameLocks noGrp="1"/>
          </p:cNvGraphicFramePr>
          <p:nvPr/>
        </p:nvGraphicFramePr>
        <p:xfrm>
          <a:off x="1571625" y="3500438"/>
          <a:ext cx="6096000" cy="2225676"/>
        </p:xfrm>
        <a:graphic>
          <a:graphicData uri="http://schemas.openxmlformats.org/drawingml/2006/table">
            <a:tbl>
              <a:tblPr firstRow="1" bandRow="1">
                <a:tableStyleId>{5C22544A-7EE6-4342-B048-85BDC9FD1C3A}</a:tableStyleId>
              </a:tblPr>
              <a:tblGrid>
                <a:gridCol w="3048000"/>
                <a:gridCol w="3048000"/>
              </a:tblGrid>
              <a:tr h="370946">
                <a:tc>
                  <a:txBody>
                    <a:bodyPr/>
                    <a:lstStyle/>
                    <a:p>
                      <a:r>
                        <a:rPr lang="en-US" sz="1800" dirty="0" smtClean="0">
                          <a:solidFill>
                            <a:schemeClr val="tx1"/>
                          </a:solidFill>
                        </a:rPr>
                        <a:t>Radiation</a:t>
                      </a:r>
                      <a:r>
                        <a:rPr lang="en-US" sz="1800" baseline="0" dirty="0" smtClean="0">
                          <a:solidFill>
                            <a:schemeClr val="tx1"/>
                          </a:solidFill>
                        </a:rPr>
                        <a:t> type</a:t>
                      </a:r>
                      <a:endParaRPr lang="cs-CZ" sz="1800" dirty="0">
                        <a:solidFill>
                          <a:schemeClr val="tx1"/>
                        </a:solidFill>
                      </a:endParaRPr>
                    </a:p>
                  </a:txBody>
                  <a:tcPr marT="45733" marB="45733"/>
                </a:tc>
                <a:tc>
                  <a:txBody>
                    <a:bodyPr/>
                    <a:lstStyle/>
                    <a:p>
                      <a:r>
                        <a:rPr lang="en-US" sz="1800" dirty="0" smtClean="0">
                          <a:solidFill>
                            <a:schemeClr val="tx1"/>
                          </a:solidFill>
                        </a:rPr>
                        <a:t>RBE factor</a:t>
                      </a:r>
                      <a:endParaRPr lang="cs-CZ" sz="1800" dirty="0">
                        <a:solidFill>
                          <a:schemeClr val="tx1"/>
                        </a:solidFill>
                      </a:endParaRPr>
                    </a:p>
                  </a:txBody>
                  <a:tcPr marT="45733" marB="45733"/>
                </a:tc>
              </a:tr>
              <a:tr h="370946">
                <a:tc>
                  <a:txBody>
                    <a:bodyPr/>
                    <a:lstStyle/>
                    <a:p>
                      <a:r>
                        <a:rPr lang="en-US" sz="1800" dirty="0" smtClean="0"/>
                        <a:t>X rays, </a:t>
                      </a:r>
                      <a:r>
                        <a:rPr lang="el-GR" sz="1800" dirty="0" smtClean="0">
                          <a:latin typeface="Times New Roman" panose="02020603050405020304" pitchFamily="18" charset="0"/>
                          <a:cs typeface="Times New Roman" panose="02020603050405020304" pitchFamily="18" charset="0"/>
                        </a:rPr>
                        <a:t>γ</a:t>
                      </a:r>
                      <a:r>
                        <a:rPr lang="en-US" sz="1800" dirty="0" smtClean="0"/>
                        <a:t> rays</a:t>
                      </a:r>
                      <a:endParaRPr lang="cs-CZ" sz="1800" dirty="0"/>
                    </a:p>
                  </a:txBody>
                  <a:tcPr marT="45733" marB="45733"/>
                </a:tc>
                <a:tc>
                  <a:txBody>
                    <a:bodyPr/>
                    <a:lstStyle/>
                    <a:p>
                      <a:pPr algn="ctr"/>
                      <a:r>
                        <a:rPr lang="en-US" sz="1800" dirty="0" smtClean="0"/>
                        <a:t>1</a:t>
                      </a:r>
                      <a:endParaRPr lang="cs-CZ" sz="1800" dirty="0"/>
                    </a:p>
                  </a:txBody>
                  <a:tcPr marT="45733" marB="45733"/>
                </a:tc>
              </a:tr>
              <a:tr h="370946">
                <a:tc>
                  <a:txBody>
                    <a:bodyPr/>
                    <a:lstStyle/>
                    <a:p>
                      <a:r>
                        <a:rPr lang="el-GR" sz="1800" dirty="0" smtClean="0"/>
                        <a:t>β</a:t>
                      </a:r>
                      <a:r>
                        <a:rPr lang="en-US" sz="1800" dirty="0" smtClean="0"/>
                        <a:t> particles</a:t>
                      </a:r>
                      <a:endParaRPr lang="cs-CZ" sz="1800" dirty="0"/>
                    </a:p>
                  </a:txBody>
                  <a:tcPr marT="45733" marB="45733"/>
                </a:tc>
                <a:tc>
                  <a:txBody>
                    <a:bodyPr/>
                    <a:lstStyle/>
                    <a:p>
                      <a:pPr algn="ctr"/>
                      <a:r>
                        <a:rPr lang="en-US" sz="1800" dirty="0" smtClean="0"/>
                        <a:t>1 - 1.7</a:t>
                      </a:r>
                      <a:endParaRPr lang="cs-CZ" sz="1800" dirty="0"/>
                    </a:p>
                  </a:txBody>
                  <a:tcPr marT="45733" marB="45733"/>
                </a:tc>
              </a:tr>
              <a:tr h="370946">
                <a:tc>
                  <a:txBody>
                    <a:bodyPr/>
                    <a:lstStyle/>
                    <a:p>
                      <a:r>
                        <a:rPr lang="en-US" sz="1800" dirty="0" smtClean="0"/>
                        <a:t>slow neutrons</a:t>
                      </a:r>
                      <a:endParaRPr lang="cs-CZ" sz="1800" dirty="0"/>
                    </a:p>
                  </a:txBody>
                  <a:tcPr marT="45733" marB="45733"/>
                </a:tc>
                <a:tc>
                  <a:txBody>
                    <a:bodyPr/>
                    <a:lstStyle/>
                    <a:p>
                      <a:pPr algn="ctr"/>
                      <a:r>
                        <a:rPr lang="en-US" sz="1800" dirty="0" smtClean="0"/>
                        <a:t>4 – 5</a:t>
                      </a:r>
                      <a:endParaRPr lang="cs-CZ" sz="1800" dirty="0"/>
                    </a:p>
                  </a:txBody>
                  <a:tcPr marT="45733" marB="45733"/>
                </a:tc>
              </a:tr>
              <a:tr h="370946">
                <a:tc>
                  <a:txBody>
                    <a:bodyPr/>
                    <a:lstStyle/>
                    <a:p>
                      <a:r>
                        <a:rPr lang="en-US" sz="1800" dirty="0" smtClean="0"/>
                        <a:t>fast neutrons</a:t>
                      </a:r>
                      <a:endParaRPr lang="cs-CZ" sz="1800" dirty="0"/>
                    </a:p>
                  </a:txBody>
                  <a:tcPr marT="45733" marB="45733"/>
                </a:tc>
                <a:tc>
                  <a:txBody>
                    <a:bodyPr/>
                    <a:lstStyle/>
                    <a:p>
                      <a:pPr algn="ctr"/>
                      <a:r>
                        <a:rPr lang="en-US" sz="1800" dirty="0" smtClean="0"/>
                        <a:t>10</a:t>
                      </a:r>
                      <a:endParaRPr lang="cs-CZ" sz="1800" dirty="0"/>
                    </a:p>
                  </a:txBody>
                  <a:tcPr marT="45733" marB="45733"/>
                </a:tc>
              </a:tr>
              <a:tr h="370946">
                <a:tc>
                  <a:txBody>
                    <a:bodyPr/>
                    <a:lstStyle/>
                    <a:p>
                      <a:r>
                        <a:rPr lang="el-GR" sz="1800" dirty="0" smtClean="0"/>
                        <a:t>α</a:t>
                      </a:r>
                      <a:r>
                        <a:rPr lang="en-US" sz="1800" dirty="0" smtClean="0"/>
                        <a:t> particles</a:t>
                      </a:r>
                      <a:endParaRPr lang="cs-CZ" sz="1800" dirty="0"/>
                    </a:p>
                  </a:txBody>
                  <a:tcPr marT="45733" marB="45733"/>
                </a:tc>
                <a:tc>
                  <a:txBody>
                    <a:bodyPr/>
                    <a:lstStyle/>
                    <a:p>
                      <a:pPr algn="ctr"/>
                      <a:r>
                        <a:rPr lang="en-US" sz="1800" dirty="0" smtClean="0"/>
                        <a:t>10 – 20</a:t>
                      </a:r>
                      <a:endParaRPr lang="cs-CZ" sz="1800" dirty="0"/>
                    </a:p>
                  </a:txBody>
                  <a:tcPr marT="45733" marB="45733"/>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459134420"/>
              </p:ext>
            </p:extLst>
          </p:nvPr>
        </p:nvGraphicFramePr>
        <p:xfrm>
          <a:off x="611188" y="3500438"/>
          <a:ext cx="7848600" cy="2967040"/>
        </p:xfrm>
        <a:graphic>
          <a:graphicData uri="http://schemas.openxmlformats.org/drawingml/2006/table">
            <a:tbl>
              <a:tblPr firstRow="1" bandRow="1">
                <a:tableStyleId>{5C22544A-7EE6-4342-B048-85BDC9FD1C3A}</a:tableStyleId>
              </a:tblPr>
              <a:tblGrid>
                <a:gridCol w="3924300"/>
                <a:gridCol w="3924300"/>
              </a:tblGrid>
              <a:tr h="370880">
                <a:tc>
                  <a:txBody>
                    <a:bodyPr/>
                    <a:lstStyle/>
                    <a:p>
                      <a:r>
                        <a:rPr lang="en-US" sz="1800" dirty="0" smtClean="0">
                          <a:solidFill>
                            <a:schemeClr val="tx1"/>
                          </a:solidFill>
                        </a:rPr>
                        <a:t>Type of exposure</a:t>
                      </a:r>
                      <a:endParaRPr lang="cs-CZ" sz="1800" dirty="0">
                        <a:solidFill>
                          <a:schemeClr val="tx1"/>
                        </a:solidFill>
                      </a:endParaRPr>
                    </a:p>
                  </a:txBody>
                  <a:tcPr marL="91437" marR="91437" marT="45725" marB="45725"/>
                </a:tc>
                <a:tc>
                  <a:txBody>
                    <a:bodyPr/>
                    <a:lstStyle/>
                    <a:p>
                      <a:r>
                        <a:rPr lang="en-US" sz="1800" dirty="0" smtClean="0">
                          <a:solidFill>
                            <a:schemeClr val="tx1"/>
                          </a:solidFill>
                        </a:rPr>
                        <a:t>Dose equivalent [</a:t>
                      </a:r>
                      <a:r>
                        <a:rPr lang="en-US" sz="1800" dirty="0" err="1" smtClean="0">
                          <a:solidFill>
                            <a:schemeClr val="tx1"/>
                          </a:solidFill>
                        </a:rPr>
                        <a:t>mSv</a:t>
                      </a:r>
                      <a:r>
                        <a:rPr lang="en-US" sz="1800" dirty="0" smtClean="0">
                          <a:solidFill>
                            <a:schemeClr val="tx1"/>
                          </a:solidFill>
                        </a:rPr>
                        <a:t>]</a:t>
                      </a:r>
                      <a:endParaRPr lang="cs-CZ" sz="1800" dirty="0">
                        <a:solidFill>
                          <a:schemeClr val="tx1"/>
                        </a:solidFill>
                      </a:endParaRPr>
                    </a:p>
                  </a:txBody>
                  <a:tcPr marL="91437" marR="91437" marT="45725" marB="45725"/>
                </a:tc>
              </a:tr>
              <a:tr h="370880">
                <a:tc>
                  <a:txBody>
                    <a:bodyPr/>
                    <a:lstStyle/>
                    <a:p>
                      <a:r>
                        <a:rPr lang="en-US" sz="1800" dirty="0" smtClean="0"/>
                        <a:t>Annual exposure in the Czech Rep.</a:t>
                      </a:r>
                      <a:endParaRPr lang="cs-CZ" sz="1800" dirty="0"/>
                    </a:p>
                  </a:txBody>
                  <a:tcPr marL="91437" marR="91437" marT="45725" marB="45725"/>
                </a:tc>
                <a:tc>
                  <a:txBody>
                    <a:bodyPr/>
                    <a:lstStyle/>
                    <a:p>
                      <a:pPr algn="ctr"/>
                      <a:r>
                        <a:rPr lang="en-US" sz="1800" dirty="0" smtClean="0"/>
                        <a:t>3.2</a:t>
                      </a:r>
                      <a:endParaRPr lang="cs-CZ" sz="1800" dirty="0"/>
                    </a:p>
                  </a:txBody>
                  <a:tcPr marL="91437" marR="91437" marT="45725" marB="45725"/>
                </a:tc>
              </a:tr>
              <a:tr h="370880">
                <a:tc>
                  <a:txBody>
                    <a:bodyPr/>
                    <a:lstStyle/>
                    <a:p>
                      <a:r>
                        <a:rPr lang="en-US" sz="1800" dirty="0" smtClean="0"/>
                        <a:t>Dental</a:t>
                      </a:r>
                      <a:r>
                        <a:rPr lang="en-US" sz="1800" baseline="0" dirty="0" smtClean="0"/>
                        <a:t> X ray</a:t>
                      </a:r>
                      <a:endParaRPr lang="cs-CZ" sz="1800" dirty="0"/>
                    </a:p>
                  </a:txBody>
                  <a:tcPr marL="91437" marR="91437" marT="45725" marB="45725"/>
                </a:tc>
                <a:tc>
                  <a:txBody>
                    <a:bodyPr/>
                    <a:lstStyle/>
                    <a:p>
                      <a:pPr algn="ctr"/>
                      <a:r>
                        <a:rPr lang="en-US" sz="1800" dirty="0" smtClean="0"/>
                        <a:t>0.005 - 0.1</a:t>
                      </a:r>
                      <a:endParaRPr lang="cs-CZ" sz="1800" dirty="0"/>
                    </a:p>
                  </a:txBody>
                  <a:tcPr marL="91437" marR="91437" marT="45725" marB="45725"/>
                </a:tc>
              </a:tr>
              <a:tr h="370880">
                <a:tc>
                  <a:txBody>
                    <a:bodyPr/>
                    <a:lstStyle/>
                    <a:p>
                      <a:r>
                        <a:rPr lang="en-US" sz="1800" dirty="0" smtClean="0"/>
                        <a:t>Chest X ray</a:t>
                      </a:r>
                      <a:endParaRPr lang="cs-CZ" sz="1800" dirty="0"/>
                    </a:p>
                  </a:txBody>
                  <a:tcPr marL="91437" marR="91437" marT="45725" marB="45725"/>
                </a:tc>
                <a:tc>
                  <a:txBody>
                    <a:bodyPr/>
                    <a:lstStyle/>
                    <a:p>
                      <a:pPr algn="ctr"/>
                      <a:r>
                        <a:rPr lang="en-US" sz="1800" dirty="0" smtClean="0"/>
                        <a:t>0.02</a:t>
                      </a:r>
                      <a:endParaRPr lang="cs-CZ" sz="1800" dirty="0"/>
                    </a:p>
                  </a:txBody>
                  <a:tcPr marL="91437" marR="91437" marT="45725" marB="45725"/>
                </a:tc>
              </a:tr>
              <a:tr h="370880">
                <a:tc>
                  <a:txBody>
                    <a:bodyPr/>
                    <a:lstStyle/>
                    <a:p>
                      <a:r>
                        <a:rPr lang="en-US" sz="1800" dirty="0" smtClean="0"/>
                        <a:t>Computer tomography</a:t>
                      </a:r>
                      <a:endParaRPr lang="cs-CZ" sz="1800" dirty="0"/>
                    </a:p>
                  </a:txBody>
                  <a:tcPr marL="91437" marR="91437" marT="45725" marB="45725"/>
                </a:tc>
                <a:tc>
                  <a:txBody>
                    <a:bodyPr/>
                    <a:lstStyle/>
                    <a:p>
                      <a:pPr algn="ctr"/>
                      <a:r>
                        <a:rPr lang="en-US" sz="1800" dirty="0" smtClean="0"/>
                        <a:t>2 - 16</a:t>
                      </a:r>
                      <a:endParaRPr lang="cs-CZ" sz="1800" dirty="0"/>
                    </a:p>
                  </a:txBody>
                  <a:tcPr marL="91437" marR="91437" marT="45725" marB="45725"/>
                </a:tc>
              </a:tr>
              <a:tr h="370880">
                <a:tc>
                  <a:txBody>
                    <a:bodyPr/>
                    <a:lstStyle/>
                    <a:p>
                      <a:r>
                        <a:rPr lang="cs-CZ" sz="1800" dirty="0" err="1" smtClean="0"/>
                        <a:t>Flight</a:t>
                      </a:r>
                      <a:r>
                        <a:rPr lang="cs-CZ" sz="1800" dirty="0" smtClean="0"/>
                        <a:t> </a:t>
                      </a:r>
                      <a:r>
                        <a:rPr lang="cs-CZ" sz="1800" dirty="0" err="1" smtClean="0"/>
                        <a:t>Tokyo</a:t>
                      </a:r>
                      <a:r>
                        <a:rPr lang="cs-CZ" sz="1800" dirty="0" smtClean="0"/>
                        <a:t> - New York - </a:t>
                      </a:r>
                      <a:r>
                        <a:rPr lang="cs-CZ" sz="1800" dirty="0" err="1" smtClean="0"/>
                        <a:t>Tokyo</a:t>
                      </a:r>
                      <a:endParaRPr lang="cs-CZ" sz="1800" dirty="0"/>
                    </a:p>
                  </a:txBody>
                  <a:tcPr marL="91437" marR="91437" marT="45725" marB="45725"/>
                </a:tc>
                <a:tc>
                  <a:txBody>
                    <a:bodyPr/>
                    <a:lstStyle/>
                    <a:p>
                      <a:pPr algn="ctr"/>
                      <a:r>
                        <a:rPr lang="cs-CZ" sz="1800" dirty="0" smtClean="0"/>
                        <a:t>0.2</a:t>
                      </a:r>
                      <a:endParaRPr lang="cs-CZ" sz="1800" dirty="0"/>
                    </a:p>
                  </a:txBody>
                  <a:tcPr marL="91437" marR="91437" marT="45725" marB="45725"/>
                </a:tc>
              </a:tr>
              <a:tr h="370880">
                <a:tc>
                  <a:txBody>
                    <a:bodyPr/>
                    <a:lstStyle/>
                    <a:p>
                      <a:r>
                        <a:rPr lang="en-US" sz="1800" dirty="0" smtClean="0"/>
                        <a:t>4</a:t>
                      </a:r>
                      <a:r>
                        <a:rPr lang="en-US" sz="1800" baseline="30000" dirty="0" smtClean="0"/>
                        <a:t>th</a:t>
                      </a:r>
                      <a:r>
                        <a:rPr lang="en-US" sz="1800" dirty="0" smtClean="0"/>
                        <a:t> block </a:t>
                      </a:r>
                      <a:r>
                        <a:rPr lang="cs-CZ" sz="1800" dirty="0" err="1" smtClean="0"/>
                        <a:t>of</a:t>
                      </a:r>
                      <a:r>
                        <a:rPr lang="cs-CZ" sz="1800" dirty="0" smtClean="0"/>
                        <a:t> </a:t>
                      </a:r>
                      <a:r>
                        <a:rPr lang="en-US" sz="1800" dirty="0" smtClean="0"/>
                        <a:t>the</a:t>
                      </a:r>
                      <a:r>
                        <a:rPr lang="en-US" sz="1800" baseline="0" dirty="0" smtClean="0"/>
                        <a:t> </a:t>
                      </a:r>
                      <a:r>
                        <a:rPr lang="en-US" sz="1800" baseline="0" dirty="0" smtClean="0"/>
                        <a:t>Fukushima reactor</a:t>
                      </a:r>
                      <a:endParaRPr lang="cs-CZ" sz="1800" dirty="0"/>
                    </a:p>
                  </a:txBody>
                  <a:tcPr marL="91437" marR="91437" marT="45725" marB="45725"/>
                </a:tc>
                <a:tc>
                  <a:txBody>
                    <a:bodyPr/>
                    <a:lstStyle/>
                    <a:p>
                      <a:pPr algn="ctr"/>
                      <a:r>
                        <a:rPr lang="en-US" sz="1800" dirty="0" smtClean="0"/>
                        <a:t>up to 400 </a:t>
                      </a:r>
                      <a:r>
                        <a:rPr lang="en-US" sz="1800" dirty="0" err="1" smtClean="0"/>
                        <a:t>mSv</a:t>
                      </a:r>
                      <a:r>
                        <a:rPr lang="en-US" sz="1800" dirty="0" smtClean="0"/>
                        <a:t>/h</a:t>
                      </a:r>
                      <a:endParaRPr lang="cs-CZ" sz="1800" dirty="0"/>
                    </a:p>
                  </a:txBody>
                  <a:tcPr marL="91437" marR="91437" marT="45725" marB="45725"/>
                </a:tc>
              </a:tr>
              <a:tr h="370880">
                <a:tc>
                  <a:txBody>
                    <a:bodyPr/>
                    <a:lstStyle/>
                    <a:p>
                      <a:r>
                        <a:rPr lang="en-US" sz="1800" dirty="0" smtClean="0"/>
                        <a:t>Chernobyl,</a:t>
                      </a:r>
                      <a:r>
                        <a:rPr lang="en-US" sz="1800" baseline="0" dirty="0" smtClean="0"/>
                        <a:t> at the reactor</a:t>
                      </a:r>
                      <a:endParaRPr lang="cs-CZ" sz="1800" dirty="0"/>
                    </a:p>
                  </a:txBody>
                  <a:tcPr marL="91437" marR="91437" marT="45725" marB="45725"/>
                </a:tc>
                <a:tc>
                  <a:txBody>
                    <a:bodyPr/>
                    <a:lstStyle/>
                    <a:p>
                      <a:pPr algn="ctr"/>
                      <a:r>
                        <a:rPr lang="en-US" sz="1800" dirty="0" smtClean="0"/>
                        <a:t>up to 300 </a:t>
                      </a:r>
                      <a:r>
                        <a:rPr lang="en-US" sz="1800" dirty="0" err="1" smtClean="0"/>
                        <a:t>Sv</a:t>
                      </a:r>
                      <a:r>
                        <a:rPr lang="en-US" sz="1800" dirty="0" smtClean="0"/>
                        <a:t>/h</a:t>
                      </a:r>
                      <a:endParaRPr lang="cs-CZ" sz="1800" dirty="0"/>
                    </a:p>
                  </a:txBody>
                  <a:tcPr marL="91437" marR="91437" marT="45725" marB="45725"/>
                </a:tc>
              </a:tr>
            </a:tbl>
          </a:graphicData>
        </a:graphic>
      </p:graphicFrame>
      <p:graphicFrame>
        <p:nvGraphicFramePr>
          <p:cNvPr id="3" name="Tabulka 2"/>
          <p:cNvGraphicFramePr>
            <a:graphicFrameLocks noGrp="1"/>
          </p:cNvGraphicFramePr>
          <p:nvPr/>
        </p:nvGraphicFramePr>
        <p:xfrm>
          <a:off x="611188" y="908050"/>
          <a:ext cx="7848600" cy="2225676"/>
        </p:xfrm>
        <a:graphic>
          <a:graphicData uri="http://schemas.openxmlformats.org/drawingml/2006/table">
            <a:tbl>
              <a:tblPr firstRow="1" bandRow="1">
                <a:tableStyleId>{5C22544A-7EE6-4342-B048-85BDC9FD1C3A}</a:tableStyleId>
              </a:tblPr>
              <a:tblGrid>
                <a:gridCol w="2448000"/>
                <a:gridCol w="5400600"/>
              </a:tblGrid>
              <a:tr h="370946">
                <a:tc>
                  <a:txBody>
                    <a:bodyPr/>
                    <a:lstStyle/>
                    <a:p>
                      <a:r>
                        <a:rPr lang="cs-CZ" sz="1800" dirty="0" smtClean="0">
                          <a:solidFill>
                            <a:schemeClr val="tx1"/>
                          </a:solidFill>
                        </a:rPr>
                        <a:t>Dose </a:t>
                      </a:r>
                      <a:r>
                        <a:rPr lang="cs-CZ" sz="1800" dirty="0" err="1" smtClean="0">
                          <a:solidFill>
                            <a:schemeClr val="tx1"/>
                          </a:solidFill>
                        </a:rPr>
                        <a:t>equivalent</a:t>
                      </a:r>
                      <a:r>
                        <a:rPr lang="cs-CZ" sz="1800" dirty="0" smtClean="0">
                          <a:solidFill>
                            <a:schemeClr val="tx1"/>
                          </a:solidFill>
                        </a:rPr>
                        <a:t> </a:t>
                      </a:r>
                      <a:r>
                        <a:rPr lang="en-US" sz="1800" dirty="0" smtClean="0">
                          <a:solidFill>
                            <a:schemeClr val="tx1"/>
                          </a:solidFill>
                        </a:rPr>
                        <a:t>[</a:t>
                      </a:r>
                      <a:r>
                        <a:rPr lang="en-US" sz="1800" dirty="0" err="1" smtClean="0">
                          <a:solidFill>
                            <a:schemeClr val="tx1"/>
                          </a:solidFill>
                        </a:rPr>
                        <a:t>Sv</a:t>
                      </a:r>
                      <a:r>
                        <a:rPr lang="en-US" sz="1800" dirty="0" smtClean="0">
                          <a:solidFill>
                            <a:schemeClr val="tx1"/>
                          </a:solidFill>
                        </a:rPr>
                        <a:t>]</a:t>
                      </a:r>
                      <a:endParaRPr lang="cs-CZ" sz="1800" dirty="0">
                        <a:solidFill>
                          <a:schemeClr val="tx1"/>
                        </a:solidFill>
                      </a:endParaRPr>
                    </a:p>
                  </a:txBody>
                  <a:tcPr marL="91437" marR="91437" marT="45733" marB="45733"/>
                </a:tc>
                <a:tc>
                  <a:txBody>
                    <a:bodyPr/>
                    <a:lstStyle/>
                    <a:p>
                      <a:r>
                        <a:rPr lang="en-US" sz="1800" dirty="0" smtClean="0">
                          <a:solidFill>
                            <a:schemeClr val="tx1"/>
                          </a:solidFill>
                        </a:rPr>
                        <a:t>Effect on human organism</a:t>
                      </a:r>
                      <a:endParaRPr lang="cs-CZ" sz="1800" dirty="0">
                        <a:solidFill>
                          <a:schemeClr val="tx1"/>
                        </a:solidFill>
                      </a:endParaRPr>
                    </a:p>
                  </a:txBody>
                  <a:tcPr marL="91437" marR="91437" marT="45733" marB="45733"/>
                </a:tc>
              </a:tr>
              <a:tr h="370946">
                <a:tc>
                  <a:txBody>
                    <a:bodyPr/>
                    <a:lstStyle/>
                    <a:p>
                      <a:pPr algn="ctr"/>
                      <a:r>
                        <a:rPr lang="en-US" sz="1800" dirty="0" smtClean="0"/>
                        <a:t>&lt; 0.25</a:t>
                      </a:r>
                      <a:endParaRPr lang="cs-CZ" sz="1800" dirty="0"/>
                    </a:p>
                  </a:txBody>
                  <a:tcPr marL="91437" marR="91437" marT="45733" marB="45733"/>
                </a:tc>
                <a:tc>
                  <a:txBody>
                    <a:bodyPr/>
                    <a:lstStyle/>
                    <a:p>
                      <a:pPr algn="l"/>
                      <a:r>
                        <a:rPr lang="en-US" sz="1800" dirty="0" smtClean="0"/>
                        <a:t>No immediate effect</a:t>
                      </a:r>
                      <a:endParaRPr lang="cs-CZ" sz="1800" dirty="0"/>
                    </a:p>
                  </a:txBody>
                  <a:tcPr marL="91437" marR="91437" marT="45733" marB="45733"/>
                </a:tc>
              </a:tr>
              <a:tr h="370946">
                <a:tc>
                  <a:txBody>
                    <a:bodyPr/>
                    <a:lstStyle/>
                    <a:p>
                      <a:pPr algn="ctr"/>
                      <a:r>
                        <a:rPr lang="en-US" sz="1800" dirty="0" smtClean="0"/>
                        <a:t>1</a:t>
                      </a:r>
                      <a:endParaRPr lang="cs-CZ" sz="1800" dirty="0"/>
                    </a:p>
                  </a:txBody>
                  <a:tcPr marL="91437" marR="91437" marT="45733" marB="45733"/>
                </a:tc>
                <a:tc>
                  <a:txBody>
                    <a:bodyPr/>
                    <a:lstStyle/>
                    <a:p>
                      <a:pPr algn="l"/>
                      <a:r>
                        <a:rPr lang="en-US" sz="1800" dirty="0" smtClean="0"/>
                        <a:t>Radiation sickness, risk of cancer</a:t>
                      </a:r>
                      <a:endParaRPr lang="cs-CZ" sz="1800" dirty="0"/>
                    </a:p>
                  </a:txBody>
                  <a:tcPr marL="91437" marR="91437" marT="45733" marB="45733"/>
                </a:tc>
              </a:tr>
              <a:tr h="370946">
                <a:tc>
                  <a:txBody>
                    <a:bodyPr/>
                    <a:lstStyle/>
                    <a:p>
                      <a:pPr algn="ctr"/>
                      <a:r>
                        <a:rPr lang="en-US" sz="1800" dirty="0" smtClean="0"/>
                        <a:t>5</a:t>
                      </a:r>
                      <a:endParaRPr lang="cs-CZ" sz="1800" dirty="0"/>
                    </a:p>
                  </a:txBody>
                  <a:tcPr marL="91437" marR="91437" marT="45733" marB="45733"/>
                </a:tc>
                <a:tc>
                  <a:txBody>
                    <a:bodyPr/>
                    <a:lstStyle/>
                    <a:p>
                      <a:pPr algn="l"/>
                      <a:r>
                        <a:rPr lang="en-US" sz="1800" dirty="0" smtClean="0"/>
                        <a:t>One half</a:t>
                      </a:r>
                      <a:r>
                        <a:rPr lang="en-US" sz="1800" baseline="0" dirty="0" smtClean="0"/>
                        <a:t> of those exposed die within 1 month</a:t>
                      </a:r>
                      <a:endParaRPr lang="cs-CZ" sz="1800" dirty="0"/>
                    </a:p>
                  </a:txBody>
                  <a:tcPr marL="91437" marR="91437" marT="45733" marB="45733"/>
                </a:tc>
              </a:tr>
              <a:tr h="370946">
                <a:tc>
                  <a:txBody>
                    <a:bodyPr/>
                    <a:lstStyle/>
                    <a:p>
                      <a:pPr algn="ctr"/>
                      <a:r>
                        <a:rPr lang="en-US" sz="1800" dirty="0" smtClean="0"/>
                        <a:t>8</a:t>
                      </a:r>
                      <a:endParaRPr lang="cs-CZ" sz="1800" dirty="0"/>
                    </a:p>
                  </a:txBody>
                  <a:tcPr marL="91437" marR="91437" marT="45733" marB="45733"/>
                </a:tc>
                <a:tc>
                  <a:txBody>
                    <a:bodyPr/>
                    <a:lstStyle/>
                    <a:p>
                      <a:pPr algn="l"/>
                      <a:r>
                        <a:rPr lang="en-US" sz="1800" dirty="0" smtClean="0"/>
                        <a:t>Death within 2 weeks</a:t>
                      </a:r>
                      <a:endParaRPr lang="cs-CZ" sz="1800" dirty="0"/>
                    </a:p>
                  </a:txBody>
                  <a:tcPr marL="91437" marR="91437" marT="45733" marB="45733"/>
                </a:tc>
              </a:tr>
              <a:tr h="370946">
                <a:tc>
                  <a:txBody>
                    <a:bodyPr/>
                    <a:lstStyle/>
                    <a:p>
                      <a:pPr algn="ctr"/>
                      <a:r>
                        <a:rPr lang="en-US" sz="1800" dirty="0" smtClean="0"/>
                        <a:t>10 – 50</a:t>
                      </a:r>
                      <a:endParaRPr lang="cs-CZ" sz="1800" dirty="0"/>
                    </a:p>
                  </a:txBody>
                  <a:tcPr marL="91437" marR="91437" marT="45733" marB="45733"/>
                </a:tc>
                <a:tc>
                  <a:txBody>
                    <a:bodyPr/>
                    <a:lstStyle/>
                    <a:p>
                      <a:pPr algn="l"/>
                      <a:r>
                        <a:rPr lang="en-US" sz="1800" dirty="0" smtClean="0"/>
                        <a:t>Death within 7 days</a:t>
                      </a:r>
                      <a:endParaRPr lang="cs-CZ" sz="1800" dirty="0"/>
                    </a:p>
                  </a:txBody>
                  <a:tcPr marL="91437" marR="91437" marT="45733" marB="45733"/>
                </a:tc>
              </a:tr>
            </a:tbl>
          </a:graphicData>
        </a:graphic>
      </p:graphicFrame>
      <p:sp>
        <p:nvSpPr>
          <p:cNvPr id="19510"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Radiation Doses and Their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a:solidFill>
                  <a:srgbClr val="FF0000"/>
                </a:solidFill>
              </a:rPr>
              <a:t>Alpha, Beta and Gamma Decay</a:t>
            </a:r>
            <a:endParaRPr lang="cs-CZ" altLang="cs-CZ" dirty="0">
              <a:solidFill>
                <a:srgbClr val="FF0000"/>
              </a:solidFill>
            </a:endParaRPr>
          </a:p>
        </p:txBody>
      </p:sp>
      <p:sp>
        <p:nvSpPr>
          <p:cNvPr id="3" name="Text Box 4"/>
          <p:cNvSpPr txBox="1">
            <a:spLocks noChangeArrowheads="1"/>
          </p:cNvSpPr>
          <p:nvPr/>
        </p:nvSpPr>
        <p:spPr bwMode="auto">
          <a:xfrm>
            <a:off x="611188" y="836613"/>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b="1" dirty="0" smtClean="0">
                <a:solidFill>
                  <a:srgbClr val="0000FF"/>
                </a:solidFill>
              </a:rPr>
              <a:t>Alpha Decay</a:t>
            </a:r>
          </a:p>
          <a:p>
            <a:pPr marL="285750" indent="-285750" algn="just" eaLnBrk="1" hangingPunct="1">
              <a:spcBef>
                <a:spcPct val="50000"/>
              </a:spcBef>
              <a:buFontTx/>
              <a:buChar char="-"/>
              <a:defRPr/>
            </a:pPr>
            <a:r>
              <a:rPr lang="en-US" altLang="cs-CZ" sz="1800" dirty="0" smtClean="0"/>
              <a:t>Unstable nucleus spontaneously emits alpha particle          .</a:t>
            </a:r>
          </a:p>
          <a:p>
            <a:pPr marL="285750" indent="-285750" algn="just" eaLnBrk="1" hangingPunct="1">
              <a:spcBef>
                <a:spcPct val="50000"/>
              </a:spcBef>
              <a:buFontTx/>
              <a:buChar char="-"/>
              <a:defRPr/>
            </a:pPr>
            <a:r>
              <a:rPr lang="en-US" altLang="cs-CZ" sz="1800" dirty="0" smtClean="0"/>
              <a:t>The mass of parent is greater than the mass of daughter plus </a:t>
            </a:r>
            <a:r>
              <a:rPr lang="el-GR" altLang="cs-CZ" sz="1800" dirty="0" smtClean="0"/>
              <a:t>α</a:t>
            </a:r>
            <a:r>
              <a:rPr lang="en-US" altLang="cs-CZ" sz="1800" dirty="0" smtClean="0"/>
              <a:t> particle.</a:t>
            </a:r>
          </a:p>
          <a:p>
            <a:pPr marL="285750" indent="-285750" algn="just" eaLnBrk="1" hangingPunct="1">
              <a:spcBef>
                <a:spcPct val="50000"/>
              </a:spcBef>
              <a:buFontTx/>
              <a:buChar char="-"/>
              <a:defRPr/>
            </a:pPr>
            <a:r>
              <a:rPr lang="en-US" altLang="cs-CZ" sz="1800" dirty="0" smtClean="0"/>
              <a:t>The kinetic energy is carried away by the </a:t>
            </a:r>
            <a:r>
              <a:rPr lang="el-GR" altLang="cs-CZ" sz="1800" dirty="0" smtClean="0"/>
              <a:t>α</a:t>
            </a:r>
            <a:r>
              <a:rPr lang="en-US" altLang="cs-CZ" sz="1800" dirty="0" smtClean="0"/>
              <a:t> particle.</a:t>
            </a:r>
          </a:p>
        </p:txBody>
      </p:sp>
      <p:graphicFrame>
        <p:nvGraphicFramePr>
          <p:cNvPr id="20484" name="Objekt 3"/>
          <p:cNvGraphicFramePr>
            <a:graphicFrameLocks noChangeAspect="1"/>
          </p:cNvGraphicFramePr>
          <p:nvPr/>
        </p:nvGraphicFramePr>
        <p:xfrm>
          <a:off x="6426200" y="1196975"/>
          <a:ext cx="522288" cy="430213"/>
        </p:xfrm>
        <a:graphic>
          <a:graphicData uri="http://schemas.openxmlformats.org/presentationml/2006/ole">
            <mc:AlternateContent xmlns:mc="http://schemas.openxmlformats.org/markup-compatibility/2006">
              <mc:Choice xmlns:v="urn:schemas-microsoft-com:vml" Requires="v">
                <p:oleObj spid="_x0000_s20623" name="Equation" r:id="rId3" imgW="291973" imgH="241195" progId="Equation.DSMT4">
                  <p:embed/>
                </p:oleObj>
              </mc:Choice>
              <mc:Fallback>
                <p:oleObj name="Equation" r:id="rId3" imgW="291973" imgH="241195" progId="Equation.DSMT4">
                  <p:embed/>
                  <p:pic>
                    <p:nvPicPr>
                      <p:cNvPr id="0" name="Obj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1196975"/>
                        <a:ext cx="522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5" name="Objekt 4"/>
          <p:cNvGraphicFramePr>
            <a:graphicFrameLocks noChangeAspect="1"/>
          </p:cNvGraphicFramePr>
          <p:nvPr/>
        </p:nvGraphicFramePr>
        <p:xfrm>
          <a:off x="684213" y="3068638"/>
          <a:ext cx="2363787" cy="504825"/>
        </p:xfrm>
        <a:graphic>
          <a:graphicData uri="http://schemas.openxmlformats.org/presentationml/2006/ole">
            <mc:AlternateContent xmlns:mc="http://schemas.openxmlformats.org/markup-compatibility/2006">
              <mc:Choice xmlns:v="urn:schemas-microsoft-com:vml" Requires="v">
                <p:oleObj spid="_x0000_s20624" name="Equation" r:id="rId5" imgW="1130040" imgH="241200" progId="Equation.DSMT4">
                  <p:embed/>
                </p:oleObj>
              </mc:Choice>
              <mc:Fallback>
                <p:oleObj name="Equation" r:id="rId5" imgW="1130040" imgH="241200" progId="Equation.DSMT4">
                  <p:embed/>
                  <p:pic>
                    <p:nvPicPr>
                      <p:cNvPr id="0"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068638"/>
                        <a:ext cx="2363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Objekt 6"/>
          <p:cNvGraphicFramePr>
            <a:graphicFrameLocks noChangeAspect="1"/>
          </p:cNvGraphicFramePr>
          <p:nvPr/>
        </p:nvGraphicFramePr>
        <p:xfrm>
          <a:off x="4348163" y="3068638"/>
          <a:ext cx="2524125" cy="503237"/>
        </p:xfrm>
        <a:graphic>
          <a:graphicData uri="http://schemas.openxmlformats.org/presentationml/2006/ole">
            <mc:AlternateContent xmlns:mc="http://schemas.openxmlformats.org/markup-compatibility/2006">
              <mc:Choice xmlns:v="urn:schemas-microsoft-com:vml" Requires="v">
                <p:oleObj spid="_x0000_s20625" name="Equation" r:id="rId7" imgW="1206360" imgH="241200" progId="Equation.DSMT4">
                  <p:embed/>
                </p:oleObj>
              </mc:Choice>
              <mc:Fallback>
                <p:oleObj name="Equation" r:id="rId7" imgW="1206360" imgH="241200" progId="Equation.DSMT4">
                  <p:embed/>
                  <p:pic>
                    <p:nvPicPr>
                      <p:cNvPr id="0" name="Objek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8163" y="3068638"/>
                        <a:ext cx="25241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Text Box 4"/>
          <p:cNvSpPr txBox="1">
            <a:spLocks noChangeArrowheads="1"/>
          </p:cNvSpPr>
          <p:nvPr/>
        </p:nvSpPr>
        <p:spPr bwMode="auto">
          <a:xfrm>
            <a:off x="611188" y="2700338"/>
            <a:ext cx="806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reaction description		An example</a:t>
            </a:r>
          </a:p>
        </p:txBody>
      </p:sp>
      <p:sp>
        <p:nvSpPr>
          <p:cNvPr id="20488" name="Text Box 4"/>
          <p:cNvSpPr txBox="1">
            <a:spLocks noChangeArrowheads="1"/>
          </p:cNvSpPr>
          <p:nvPr/>
        </p:nvSpPr>
        <p:spPr bwMode="auto">
          <a:xfrm>
            <a:off x="611188" y="3851275"/>
            <a:ext cx="80645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a:t>
            </a:r>
            <a:r>
              <a:rPr lang="en-US" altLang="cs-CZ" sz="1800" dirty="0">
                <a:solidFill>
                  <a:srgbClr val="0000FF"/>
                </a:solidFill>
              </a:rPr>
              <a:t>half life </a:t>
            </a:r>
            <a:r>
              <a:rPr lang="en-US" altLang="cs-CZ" sz="1800" dirty="0"/>
              <a:t>for the </a:t>
            </a:r>
            <a:r>
              <a:rPr lang="en-US" altLang="cs-CZ" sz="1800" dirty="0">
                <a:solidFill>
                  <a:srgbClr val="0000FF"/>
                </a:solidFill>
              </a:rPr>
              <a:t>uranium 238 is 4.5 billion years</a:t>
            </a:r>
            <a:r>
              <a:rPr lang="en-US" altLang="cs-CZ" sz="1800" dirty="0"/>
              <a:t>. Why does it take so long until the alpha particle is released out of the nucleus? The reason is that the nucleus is surrounded by very </a:t>
            </a:r>
            <a:r>
              <a:rPr lang="en-US" altLang="cs-CZ" sz="1800" dirty="0">
                <a:solidFill>
                  <a:srgbClr val="0000FF"/>
                </a:solidFill>
              </a:rPr>
              <a:t>high potential barrier </a:t>
            </a:r>
            <a:r>
              <a:rPr lang="en-US" altLang="cs-CZ" sz="1800" dirty="0"/>
              <a:t>(around 30 MeV), while the energy of the alpha particle is only 4.25 MeV. The only mechanism the particle can get through is </a:t>
            </a:r>
            <a:r>
              <a:rPr lang="en-US" altLang="cs-CZ" sz="1800" dirty="0" err="1"/>
              <a:t>tunelling</a:t>
            </a:r>
            <a:r>
              <a:rPr lang="en-US" altLang="cs-CZ" sz="1800" dirty="0"/>
              <a:t>, which is statistically quantified by the </a:t>
            </a:r>
            <a:r>
              <a:rPr lang="en-US" altLang="cs-CZ" sz="1800" dirty="0">
                <a:solidFill>
                  <a:srgbClr val="0000FF"/>
                </a:solidFill>
              </a:rPr>
              <a:t>transmission coefficient </a:t>
            </a:r>
            <a:r>
              <a:rPr lang="en-US" altLang="cs-CZ" sz="1800" dirty="0"/>
              <a:t>(probability that the particle gets through). </a:t>
            </a:r>
          </a:p>
        </p:txBody>
      </p:sp>
      <p:sp>
        <p:nvSpPr>
          <p:cNvPr id="20489" name="Text Box 4"/>
          <p:cNvSpPr txBox="1">
            <a:spLocks noChangeArrowheads="1"/>
          </p:cNvSpPr>
          <p:nvPr/>
        </p:nvSpPr>
        <p:spPr bwMode="auto">
          <a:xfrm>
            <a:off x="611188" y="5651500"/>
            <a:ext cx="8064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particle hits the wall of the barrier 10</a:t>
            </a:r>
            <a:r>
              <a:rPr lang="en-US" altLang="cs-CZ" sz="1800" baseline="30000" dirty="0"/>
              <a:t>21</a:t>
            </a:r>
            <a:r>
              <a:rPr lang="en-US" altLang="cs-CZ" sz="1800" dirty="0"/>
              <a:t> times per second and after 10</a:t>
            </a:r>
            <a:r>
              <a:rPr lang="en-US" altLang="cs-CZ" sz="1800" baseline="30000" dirty="0"/>
              <a:t>38</a:t>
            </a:r>
            <a:r>
              <a:rPr lang="en-US" altLang="cs-CZ" sz="1800" dirty="0"/>
              <a:t> attempts it finally gets through (in average).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par>
                                <p:cTn id="8" presetID="10" presetClass="entr" presetSubtype="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fade">
                                      <p:cBhvr>
                                        <p:cTn id="10" dur="500"/>
                                        <p:tgtEl>
                                          <p:spTgt spid="20485"/>
                                        </p:tgtEl>
                                      </p:cBhvr>
                                    </p:animEffect>
                                  </p:childTnLst>
                                </p:cTn>
                              </p:par>
                              <p:par>
                                <p:cTn id="11" presetID="10" presetClass="entr" presetSubtype="0" fill="hold"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fade">
                                      <p:cBhvr>
                                        <p:cTn id="13" dur="500"/>
                                        <p:tgtEl>
                                          <p:spTgt spid="204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488"/>
                                        </p:tgtEl>
                                        <p:attrNameLst>
                                          <p:attrName>style.visibility</p:attrName>
                                        </p:attrNameLst>
                                      </p:cBhvr>
                                      <p:to>
                                        <p:strVal val="visible"/>
                                      </p:to>
                                    </p:set>
                                    <p:animEffect transition="in" filter="fade">
                                      <p:cBhvr>
                                        <p:cTn id="18" dur="500"/>
                                        <p:tgtEl>
                                          <p:spTgt spid="204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489"/>
                                        </p:tgtEl>
                                        <p:attrNameLst>
                                          <p:attrName>style.visibility</p:attrName>
                                        </p:attrNameLst>
                                      </p:cBhvr>
                                      <p:to>
                                        <p:strVal val="visible"/>
                                      </p:to>
                                    </p:set>
                                    <p:animEffect transition="in" filter="fade">
                                      <p:cBhvr>
                                        <p:cTn id="23"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204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195388" y="3932238"/>
            <a:ext cx="2232025" cy="1728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cs-CZ" altLang="cs-CZ" sz="1800"/>
          </a:p>
        </p:txBody>
      </p:sp>
      <p:graphicFrame>
        <p:nvGraphicFramePr>
          <p:cNvPr id="3075" name="Object 4"/>
          <p:cNvGraphicFramePr>
            <a:graphicFrameLocks noChangeAspect="1"/>
          </p:cNvGraphicFramePr>
          <p:nvPr/>
        </p:nvGraphicFramePr>
        <p:xfrm>
          <a:off x="1123950" y="3932238"/>
          <a:ext cx="2439988" cy="1628775"/>
        </p:xfrm>
        <a:graphic>
          <a:graphicData uri="http://schemas.openxmlformats.org/presentationml/2006/ole">
            <mc:AlternateContent xmlns:mc="http://schemas.openxmlformats.org/markup-compatibility/2006">
              <mc:Choice xmlns:v="urn:schemas-microsoft-com:vml" Requires="v">
                <p:oleObj spid="_x0000_s3123" name="Equation" r:id="rId3" imgW="342751" imgH="228501" progId="Equation.DSMT4">
                  <p:embed/>
                </p:oleObj>
              </mc:Choice>
              <mc:Fallback>
                <p:oleObj name="Equation" r:id="rId3" imgW="342751" imgH="22850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3932238"/>
                        <a:ext cx="243998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5"/>
          <p:cNvSpPr txBox="1">
            <a:spLocks noChangeArrowheads="1"/>
          </p:cNvSpPr>
          <p:nvPr/>
        </p:nvSpPr>
        <p:spPr bwMode="auto">
          <a:xfrm>
            <a:off x="1187450" y="188913"/>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Nuclear terminology</a:t>
            </a:r>
          </a:p>
        </p:txBody>
      </p:sp>
      <p:sp>
        <p:nvSpPr>
          <p:cNvPr id="4102" name="Text Box 6"/>
          <p:cNvSpPr txBox="1">
            <a:spLocks noChangeArrowheads="1"/>
          </p:cNvSpPr>
          <p:nvPr/>
        </p:nvSpPr>
        <p:spPr bwMode="auto">
          <a:xfrm>
            <a:off x="3887788" y="4365625"/>
            <a:ext cx="47879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cs-CZ" altLang="cs-CZ" sz="1800" b="1" dirty="0" smtClean="0"/>
              <a:t>X </a:t>
            </a:r>
            <a:r>
              <a:rPr lang="cs-CZ" altLang="cs-CZ" sz="1800" dirty="0" smtClean="0"/>
              <a:t>… </a:t>
            </a:r>
            <a:r>
              <a:rPr lang="cs-CZ" altLang="cs-CZ" sz="1800" dirty="0" err="1" smtClean="0"/>
              <a:t>chemical</a:t>
            </a:r>
            <a:r>
              <a:rPr lang="cs-CZ" altLang="cs-CZ" sz="1800" dirty="0" smtClean="0"/>
              <a:t> symbol – </a:t>
            </a:r>
            <a:r>
              <a:rPr lang="cs-CZ" altLang="cs-CZ" sz="1800" dirty="0" err="1" smtClean="0"/>
              <a:t>chemical</a:t>
            </a:r>
            <a:r>
              <a:rPr lang="cs-CZ" altLang="cs-CZ" sz="1800" dirty="0" smtClean="0"/>
              <a:t> element</a:t>
            </a:r>
          </a:p>
          <a:p>
            <a:pPr eaLnBrk="1" hangingPunct="1">
              <a:spcBef>
                <a:spcPct val="50000"/>
              </a:spcBef>
              <a:buFontTx/>
              <a:buNone/>
              <a:defRPr/>
            </a:pPr>
            <a:r>
              <a:rPr lang="cs-CZ" altLang="cs-CZ" sz="1800" b="1" dirty="0" smtClean="0"/>
              <a:t>A</a:t>
            </a:r>
            <a:r>
              <a:rPr lang="cs-CZ" altLang="cs-CZ" sz="1800" dirty="0" smtClean="0"/>
              <a:t> … </a:t>
            </a:r>
            <a:r>
              <a:rPr lang="cs-CZ" altLang="cs-CZ" sz="1800" dirty="0" err="1" smtClean="0"/>
              <a:t>mass</a:t>
            </a:r>
            <a:r>
              <a:rPr lang="cs-CZ" altLang="cs-CZ" sz="1800" dirty="0" smtClean="0"/>
              <a:t> </a:t>
            </a:r>
            <a:r>
              <a:rPr lang="cs-CZ" altLang="cs-CZ" sz="1800" dirty="0" err="1" smtClean="0"/>
              <a:t>number</a:t>
            </a:r>
            <a:r>
              <a:rPr lang="cs-CZ" altLang="cs-CZ" sz="1800" dirty="0" smtClean="0"/>
              <a:t>  (</a:t>
            </a:r>
            <a:r>
              <a:rPr lang="cs-CZ" altLang="cs-CZ" sz="1800" dirty="0" err="1" smtClean="0"/>
              <a:t>number</a:t>
            </a:r>
            <a:r>
              <a:rPr lang="cs-CZ" altLang="cs-CZ" sz="1800" dirty="0" smtClean="0"/>
              <a:t> </a:t>
            </a:r>
            <a:r>
              <a:rPr lang="cs-CZ" altLang="cs-CZ" sz="1800" dirty="0" err="1" smtClean="0"/>
              <a:t>of</a:t>
            </a:r>
            <a:r>
              <a:rPr lang="cs-CZ" altLang="cs-CZ" sz="1800" dirty="0" smtClean="0"/>
              <a:t> </a:t>
            </a:r>
            <a:r>
              <a:rPr lang="cs-CZ" altLang="cs-CZ" sz="1800" dirty="0" err="1" smtClean="0"/>
              <a:t>nucleons</a:t>
            </a:r>
            <a:r>
              <a:rPr lang="cs-CZ" altLang="cs-CZ" sz="1800" dirty="0" smtClean="0"/>
              <a:t>)</a:t>
            </a:r>
            <a:endParaRPr lang="en-US" altLang="cs-CZ" sz="1800" dirty="0" smtClean="0"/>
          </a:p>
          <a:p>
            <a:pPr eaLnBrk="1" hangingPunct="1">
              <a:spcBef>
                <a:spcPct val="50000"/>
              </a:spcBef>
              <a:buFontTx/>
              <a:buNone/>
              <a:defRPr/>
            </a:pPr>
            <a:r>
              <a:rPr lang="en-US" altLang="cs-CZ" sz="1800" b="1" dirty="0" smtClean="0"/>
              <a:t>Z</a:t>
            </a:r>
            <a:r>
              <a:rPr lang="en-US" altLang="cs-CZ" sz="1800" dirty="0" smtClean="0"/>
              <a:t> … </a:t>
            </a:r>
            <a:r>
              <a:rPr lang="cs-CZ" altLang="cs-CZ" sz="1800" dirty="0" err="1" smtClean="0"/>
              <a:t>atomic</a:t>
            </a:r>
            <a:r>
              <a:rPr lang="cs-CZ" altLang="cs-CZ" sz="1800" dirty="0" smtClean="0"/>
              <a:t> </a:t>
            </a:r>
            <a:r>
              <a:rPr lang="cs-CZ" altLang="cs-CZ" sz="1800" dirty="0" err="1" smtClean="0"/>
              <a:t>number</a:t>
            </a:r>
            <a:r>
              <a:rPr lang="cs-CZ" altLang="cs-CZ" sz="1800" dirty="0" smtClean="0"/>
              <a:t> (</a:t>
            </a:r>
            <a:r>
              <a:rPr lang="cs-CZ" altLang="cs-CZ" sz="1800" dirty="0" err="1" smtClean="0"/>
              <a:t>number</a:t>
            </a:r>
            <a:r>
              <a:rPr lang="cs-CZ" altLang="cs-CZ" sz="1800" dirty="0" smtClean="0"/>
              <a:t> </a:t>
            </a:r>
            <a:r>
              <a:rPr lang="cs-CZ" altLang="cs-CZ" sz="1800" dirty="0" err="1" smtClean="0"/>
              <a:t>of</a:t>
            </a:r>
            <a:r>
              <a:rPr lang="cs-CZ" altLang="cs-CZ" sz="1800" dirty="0" smtClean="0"/>
              <a:t> </a:t>
            </a:r>
            <a:r>
              <a:rPr lang="cs-CZ" altLang="cs-CZ" sz="1800" dirty="0" err="1" smtClean="0"/>
              <a:t>protons</a:t>
            </a:r>
            <a:r>
              <a:rPr lang="cs-CZ" altLang="cs-CZ" sz="1800" dirty="0" smtClean="0"/>
              <a:t>)</a:t>
            </a:r>
          </a:p>
          <a:p>
            <a:pPr eaLnBrk="1" hangingPunct="1">
              <a:spcBef>
                <a:spcPct val="50000"/>
              </a:spcBef>
              <a:buFontTx/>
              <a:buNone/>
              <a:defRPr/>
            </a:pPr>
            <a:r>
              <a:rPr lang="cs-CZ" altLang="cs-CZ" sz="1800" b="1" dirty="0" smtClean="0">
                <a:solidFill>
                  <a:schemeClr val="bg1">
                    <a:lumMod val="50000"/>
                  </a:schemeClr>
                </a:solidFill>
              </a:rPr>
              <a:t>N</a:t>
            </a:r>
            <a:r>
              <a:rPr lang="cs-CZ" altLang="cs-CZ" sz="1800" dirty="0" smtClean="0">
                <a:solidFill>
                  <a:schemeClr val="bg1">
                    <a:lumMod val="50000"/>
                  </a:schemeClr>
                </a:solidFill>
              </a:rPr>
              <a:t> … neutron </a:t>
            </a:r>
            <a:r>
              <a:rPr lang="cs-CZ" altLang="cs-CZ" sz="1800" dirty="0" err="1" smtClean="0">
                <a:solidFill>
                  <a:schemeClr val="bg1">
                    <a:lumMod val="50000"/>
                  </a:schemeClr>
                </a:solidFill>
              </a:rPr>
              <a:t>number</a:t>
            </a:r>
            <a:r>
              <a:rPr lang="cs-CZ" altLang="cs-CZ" sz="1800" dirty="0" smtClean="0">
                <a:solidFill>
                  <a:schemeClr val="bg1">
                    <a:lumMod val="50000"/>
                  </a:schemeClr>
                </a:solidFill>
              </a:rPr>
              <a:t>, </a:t>
            </a:r>
            <a:r>
              <a:rPr lang="cs-CZ" altLang="cs-CZ" sz="1800" dirty="0" err="1" smtClean="0">
                <a:solidFill>
                  <a:schemeClr val="bg1">
                    <a:lumMod val="50000"/>
                  </a:schemeClr>
                </a:solidFill>
              </a:rPr>
              <a:t>mostly</a:t>
            </a:r>
            <a:r>
              <a:rPr lang="cs-CZ" altLang="cs-CZ" sz="1800" dirty="0" smtClean="0">
                <a:solidFill>
                  <a:schemeClr val="bg1">
                    <a:lumMod val="50000"/>
                  </a:schemeClr>
                </a:solidFill>
              </a:rPr>
              <a:t> </a:t>
            </a:r>
            <a:r>
              <a:rPr lang="cs-CZ" altLang="cs-CZ" sz="1800" dirty="0" err="1" smtClean="0">
                <a:solidFill>
                  <a:schemeClr val="bg1">
                    <a:lumMod val="50000"/>
                  </a:schemeClr>
                </a:solidFill>
              </a:rPr>
              <a:t>omitted</a:t>
            </a:r>
            <a:endParaRPr lang="cs-CZ" altLang="cs-CZ" sz="1800" dirty="0" smtClean="0">
              <a:solidFill>
                <a:schemeClr val="bg1">
                  <a:lumMod val="50000"/>
                </a:schemeClr>
              </a:solidFill>
            </a:endParaRPr>
          </a:p>
        </p:txBody>
      </p:sp>
      <p:sp>
        <p:nvSpPr>
          <p:cNvPr id="3078" name="Text Box 7"/>
          <p:cNvSpPr txBox="1">
            <a:spLocks noChangeArrowheads="1"/>
          </p:cNvSpPr>
          <p:nvPr/>
        </p:nvSpPr>
        <p:spPr bwMode="auto">
          <a:xfrm>
            <a:off x="1042988" y="5835650"/>
            <a:ext cx="28082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cs-CZ" altLang="cs-CZ" sz="4400" dirty="0"/>
              <a:t>A </a:t>
            </a:r>
            <a:r>
              <a:rPr lang="en-US" altLang="cs-CZ" sz="4400" dirty="0"/>
              <a:t>= Z + N</a:t>
            </a:r>
            <a:endParaRPr lang="cs-CZ" altLang="cs-CZ" sz="4400" dirty="0"/>
          </a:p>
        </p:txBody>
      </p:sp>
      <p:sp>
        <p:nvSpPr>
          <p:cNvPr id="3079" name="Text Box 5"/>
          <p:cNvSpPr txBox="1">
            <a:spLocks noChangeArrowheads="1"/>
          </p:cNvSpPr>
          <p:nvPr/>
        </p:nvSpPr>
        <p:spPr bwMode="auto">
          <a:xfrm>
            <a:off x="393700" y="836613"/>
            <a:ext cx="82819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cs-CZ" altLang="cs-CZ" sz="2000" dirty="0" err="1"/>
              <a:t>Atomic</a:t>
            </a:r>
            <a:r>
              <a:rPr lang="cs-CZ" altLang="cs-CZ" sz="2000" dirty="0"/>
              <a:t> </a:t>
            </a:r>
            <a:r>
              <a:rPr lang="cs-CZ" altLang="cs-CZ" sz="2000" dirty="0" err="1"/>
              <a:t>nuclei</a:t>
            </a:r>
            <a:r>
              <a:rPr lang="cs-CZ" altLang="cs-CZ" sz="2000" dirty="0"/>
              <a:t> are made up </a:t>
            </a:r>
            <a:r>
              <a:rPr lang="cs-CZ" altLang="cs-CZ" sz="2000" dirty="0" err="1"/>
              <a:t>from</a:t>
            </a:r>
            <a:r>
              <a:rPr lang="cs-CZ" altLang="cs-CZ" sz="2000" dirty="0"/>
              <a:t> </a:t>
            </a:r>
            <a:r>
              <a:rPr lang="cs-CZ" altLang="cs-CZ" sz="2000" dirty="0" err="1">
                <a:solidFill>
                  <a:srgbClr val="0000FF"/>
                </a:solidFill>
              </a:rPr>
              <a:t>protons</a:t>
            </a:r>
            <a:r>
              <a:rPr lang="cs-CZ" altLang="cs-CZ" sz="2000" dirty="0"/>
              <a:t> and </a:t>
            </a:r>
            <a:r>
              <a:rPr lang="cs-CZ" altLang="cs-CZ" sz="2000" dirty="0" err="1">
                <a:solidFill>
                  <a:srgbClr val="0000FF"/>
                </a:solidFill>
              </a:rPr>
              <a:t>neutrons</a:t>
            </a:r>
            <a:r>
              <a:rPr lang="cs-CZ" altLang="cs-CZ" sz="2000" dirty="0"/>
              <a:t>.</a:t>
            </a:r>
          </a:p>
        </p:txBody>
      </p:sp>
      <p:pic>
        <p:nvPicPr>
          <p:cNvPr id="3080" name="Obráze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203325"/>
            <a:ext cx="437991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500"/>
                                        <p:tgtEl>
                                          <p:spTgt spid="4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fade">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4102" grpId="0"/>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900113" y="188913"/>
            <a:ext cx="70564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sz="2400"/>
              <a:t>Tunelling</a:t>
            </a:r>
            <a:endParaRPr lang="cs-CZ" altLang="cs-CZ" sz="2400"/>
          </a:p>
        </p:txBody>
      </p:sp>
      <p:sp>
        <p:nvSpPr>
          <p:cNvPr id="21507" name="Text Box 6"/>
          <p:cNvSpPr txBox="1">
            <a:spLocks noChangeArrowheads="1"/>
          </p:cNvSpPr>
          <p:nvPr/>
        </p:nvSpPr>
        <p:spPr bwMode="auto">
          <a:xfrm>
            <a:off x="396875" y="3508375"/>
            <a:ext cx="27352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a:solidFill>
                  <a:srgbClr val="0000FF"/>
                </a:solidFill>
              </a:rPr>
              <a:t>Q</a:t>
            </a:r>
            <a:r>
              <a:rPr lang="en-US" altLang="cs-CZ" sz="1800">
                <a:solidFill>
                  <a:srgbClr val="0000FF"/>
                </a:solidFill>
              </a:rPr>
              <a:t> = 4.25 MeV for</a:t>
            </a:r>
            <a:r>
              <a:rPr lang="cs-CZ" altLang="cs-CZ" sz="1800">
                <a:solidFill>
                  <a:srgbClr val="0000FF"/>
                </a:solidFill>
              </a:rPr>
              <a:t> </a:t>
            </a:r>
            <a:r>
              <a:rPr lang="cs-CZ" altLang="cs-CZ" sz="1800" baseline="30000">
                <a:solidFill>
                  <a:srgbClr val="0000FF"/>
                </a:solidFill>
              </a:rPr>
              <a:t>238</a:t>
            </a:r>
            <a:r>
              <a:rPr lang="cs-CZ" altLang="cs-CZ" sz="1800">
                <a:solidFill>
                  <a:srgbClr val="0000FF"/>
                </a:solidFill>
              </a:rPr>
              <a:t>U</a:t>
            </a:r>
            <a:r>
              <a:rPr lang="en-US" altLang="cs-CZ" sz="1800">
                <a:solidFill>
                  <a:srgbClr val="0000FF"/>
                </a:solidFill>
              </a:rPr>
              <a:t>, </a:t>
            </a:r>
            <a:r>
              <a:rPr lang="cs-CZ" altLang="cs-CZ" sz="1800">
                <a:solidFill>
                  <a:srgbClr val="FF0000"/>
                </a:solidFill>
              </a:rPr>
              <a:t>Q</a:t>
            </a:r>
            <a:r>
              <a:rPr lang="en-US" altLang="cs-CZ" sz="1800">
                <a:solidFill>
                  <a:srgbClr val="FF0000"/>
                </a:solidFill>
              </a:rPr>
              <a:t>’ =  6.81  MeV for</a:t>
            </a:r>
            <a:r>
              <a:rPr lang="cs-CZ" altLang="cs-CZ" sz="1800">
                <a:solidFill>
                  <a:srgbClr val="FF0000"/>
                </a:solidFill>
              </a:rPr>
              <a:t> </a:t>
            </a:r>
            <a:r>
              <a:rPr lang="en-US" altLang="cs-CZ" sz="1800">
                <a:solidFill>
                  <a:srgbClr val="FF0000"/>
                </a:solidFill>
              </a:rPr>
              <a:t> </a:t>
            </a:r>
            <a:r>
              <a:rPr lang="cs-CZ" altLang="cs-CZ" sz="1800" baseline="30000">
                <a:solidFill>
                  <a:srgbClr val="FF0000"/>
                </a:solidFill>
              </a:rPr>
              <a:t>2</a:t>
            </a:r>
            <a:r>
              <a:rPr lang="en-US" altLang="cs-CZ" sz="1800" baseline="30000">
                <a:solidFill>
                  <a:srgbClr val="FF0000"/>
                </a:solidFill>
              </a:rPr>
              <a:t>2</a:t>
            </a:r>
            <a:r>
              <a:rPr lang="cs-CZ" altLang="cs-CZ" sz="1800" baseline="30000">
                <a:solidFill>
                  <a:srgbClr val="FF0000"/>
                </a:solidFill>
              </a:rPr>
              <a:t>8</a:t>
            </a:r>
            <a:r>
              <a:rPr lang="cs-CZ" altLang="cs-CZ" sz="1800">
                <a:solidFill>
                  <a:srgbClr val="FF0000"/>
                </a:solidFill>
              </a:rPr>
              <a:t>U</a:t>
            </a:r>
            <a:r>
              <a:rPr lang="en-US" altLang="cs-CZ" sz="1800">
                <a:solidFill>
                  <a:srgbClr val="FF0000"/>
                </a:solidFill>
              </a:rPr>
              <a:t>, </a:t>
            </a:r>
            <a:endParaRPr lang="cs-CZ" altLang="cs-CZ" sz="1800">
              <a:solidFill>
                <a:srgbClr val="FF0000"/>
              </a:solidFill>
            </a:endParaRPr>
          </a:p>
        </p:txBody>
      </p:sp>
      <p:sp>
        <p:nvSpPr>
          <p:cNvPr id="6" name="Text Box 6"/>
          <p:cNvSpPr txBox="1">
            <a:spLocks noChangeArrowheads="1"/>
          </p:cNvSpPr>
          <p:nvPr/>
        </p:nvSpPr>
        <p:spPr bwMode="auto">
          <a:xfrm>
            <a:off x="395288" y="4605338"/>
            <a:ext cx="27352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a:t>Half lives</a:t>
            </a:r>
          </a:p>
          <a:p>
            <a:pPr algn="just" eaLnBrk="1" hangingPunct="1">
              <a:spcBef>
                <a:spcPct val="50000"/>
              </a:spcBef>
              <a:buFontTx/>
              <a:buNone/>
            </a:pPr>
            <a:r>
              <a:rPr lang="cs-CZ" altLang="cs-CZ" sz="1800" baseline="30000">
                <a:solidFill>
                  <a:srgbClr val="0000FF"/>
                </a:solidFill>
              </a:rPr>
              <a:t>238</a:t>
            </a:r>
            <a:r>
              <a:rPr lang="cs-CZ" altLang="cs-CZ" sz="1800">
                <a:solidFill>
                  <a:srgbClr val="0000FF"/>
                </a:solidFill>
              </a:rPr>
              <a:t>U – 4,5x10</a:t>
            </a:r>
            <a:r>
              <a:rPr lang="cs-CZ" altLang="cs-CZ" sz="1800" baseline="30000">
                <a:solidFill>
                  <a:srgbClr val="0000FF"/>
                </a:solidFill>
              </a:rPr>
              <a:t>9</a:t>
            </a:r>
            <a:r>
              <a:rPr lang="cs-CZ" altLang="cs-CZ" sz="1800">
                <a:solidFill>
                  <a:srgbClr val="0000FF"/>
                </a:solidFill>
              </a:rPr>
              <a:t> </a:t>
            </a:r>
            <a:r>
              <a:rPr lang="en-US" altLang="cs-CZ" sz="1800">
                <a:solidFill>
                  <a:srgbClr val="0000FF"/>
                </a:solidFill>
              </a:rPr>
              <a:t>years</a:t>
            </a:r>
            <a:endParaRPr lang="cs-CZ" altLang="cs-CZ" sz="1800">
              <a:solidFill>
                <a:srgbClr val="0000FF"/>
              </a:solidFill>
            </a:endParaRPr>
          </a:p>
          <a:p>
            <a:pPr algn="just" eaLnBrk="1" hangingPunct="1">
              <a:spcBef>
                <a:spcPct val="50000"/>
              </a:spcBef>
              <a:buFontTx/>
              <a:buNone/>
            </a:pPr>
            <a:r>
              <a:rPr lang="cs-CZ" altLang="cs-CZ" sz="1800" baseline="30000">
                <a:solidFill>
                  <a:srgbClr val="FF0000"/>
                </a:solidFill>
              </a:rPr>
              <a:t>2</a:t>
            </a:r>
            <a:r>
              <a:rPr lang="en-US" altLang="cs-CZ" sz="1800" baseline="30000">
                <a:solidFill>
                  <a:srgbClr val="FF0000"/>
                </a:solidFill>
              </a:rPr>
              <a:t>2</a:t>
            </a:r>
            <a:r>
              <a:rPr lang="cs-CZ" altLang="cs-CZ" sz="1800" baseline="30000">
                <a:solidFill>
                  <a:srgbClr val="FF0000"/>
                </a:solidFill>
              </a:rPr>
              <a:t>8</a:t>
            </a:r>
            <a:r>
              <a:rPr lang="cs-CZ" altLang="cs-CZ" sz="1800">
                <a:solidFill>
                  <a:srgbClr val="FF0000"/>
                </a:solidFill>
              </a:rPr>
              <a:t>U – 9,1 min</a:t>
            </a:r>
            <a:r>
              <a:rPr lang="en-US" altLang="cs-CZ" sz="1800">
                <a:solidFill>
                  <a:srgbClr val="FF0000"/>
                </a:solidFill>
              </a:rPr>
              <a:t>utes</a:t>
            </a:r>
            <a:endParaRPr lang="cs-CZ" altLang="cs-CZ" sz="1800">
              <a:solidFill>
                <a:srgbClr val="FF0000"/>
              </a:solidFill>
            </a:endParaRPr>
          </a:p>
        </p:txBody>
      </p:sp>
      <p:pic>
        <p:nvPicPr>
          <p:cNvPr id="21509"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989138"/>
            <a:ext cx="53832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9175"/>
            <a:ext cx="283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852738"/>
            <a:ext cx="27908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4"/>
          <p:cNvSpPr txBox="1">
            <a:spLocks noChangeArrowheads="1"/>
          </p:cNvSpPr>
          <p:nvPr/>
        </p:nvSpPr>
        <p:spPr bwMode="auto">
          <a:xfrm>
            <a:off x="395288" y="836613"/>
            <a:ext cx="8280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transmission coefficient (probability to pass) is very sensitive to the energy of the particle. It can be demonstrated by the comparison between the </a:t>
            </a:r>
            <a:r>
              <a:rPr lang="en-US" altLang="cs-CZ" sz="1800" baseline="30000" dirty="0"/>
              <a:t>238</a:t>
            </a:r>
            <a:r>
              <a:rPr lang="en-US" altLang="cs-CZ" sz="1800" dirty="0"/>
              <a:t>U and </a:t>
            </a:r>
            <a:r>
              <a:rPr lang="en-US" altLang="cs-CZ" sz="1800" baseline="30000" dirty="0"/>
              <a:t>228</a:t>
            </a:r>
            <a:r>
              <a:rPr lang="en-US" altLang="cs-CZ" sz="1800" dirty="0"/>
              <a:t>U. </a:t>
            </a:r>
            <a:endParaRPr lang="cs-CZ" altLang="cs-CZ"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Box 4"/>
              <p:cNvSpPr txBox="1">
                <a:spLocks noChangeArrowheads="1"/>
              </p:cNvSpPr>
              <p:nvPr/>
            </p:nvSpPr>
            <p:spPr bwMode="auto">
              <a:xfrm>
                <a:off x="611188" y="260350"/>
                <a:ext cx="8064500" cy="2031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b="1" dirty="0" smtClean="0">
                    <a:solidFill>
                      <a:srgbClr val="0000FF"/>
                    </a:solidFill>
                  </a:rPr>
                  <a:t>Beta Decay</a:t>
                </a:r>
              </a:p>
              <a:p>
                <a:pPr marL="285750" indent="-285750" algn="just" eaLnBrk="1" hangingPunct="1">
                  <a:spcBef>
                    <a:spcPct val="50000"/>
                  </a:spcBef>
                  <a:buFontTx/>
                  <a:buChar char="-"/>
                  <a:defRPr/>
                </a:pPr>
                <a:r>
                  <a:rPr lang="en-US" altLang="cs-CZ" sz="1800" dirty="0" smtClean="0"/>
                  <a:t>Unstable nucleus spontaneously emits an electron </a:t>
                </a:r>
                <a:r>
                  <a:rPr lang="en-US" altLang="cs-CZ" sz="1800" dirty="0" smtClean="0">
                    <a:solidFill>
                      <a:srgbClr val="0000FF"/>
                    </a:solidFill>
                  </a:rPr>
                  <a:t>e</a:t>
                </a:r>
                <a:r>
                  <a:rPr lang="en-US" altLang="cs-CZ" sz="1800" baseline="30000" dirty="0" smtClean="0">
                    <a:solidFill>
                      <a:srgbClr val="0000FF"/>
                    </a:solidFill>
                  </a:rPr>
                  <a:t>-</a:t>
                </a:r>
                <a:r>
                  <a:rPr lang="en-US" altLang="cs-CZ" sz="1800" dirty="0" smtClean="0"/>
                  <a:t> or a positron </a:t>
                </a:r>
                <a:r>
                  <a:rPr lang="en-US" altLang="cs-CZ" sz="1800" dirty="0" smtClean="0">
                    <a:solidFill>
                      <a:srgbClr val="0000FF"/>
                    </a:solidFill>
                  </a:rPr>
                  <a:t>e</a:t>
                </a:r>
                <a:r>
                  <a:rPr lang="en-US" altLang="cs-CZ" sz="1800" baseline="30000" dirty="0" smtClean="0">
                    <a:solidFill>
                      <a:srgbClr val="0000FF"/>
                    </a:solidFill>
                  </a:rPr>
                  <a:t>+</a:t>
                </a:r>
                <a:r>
                  <a:rPr lang="en-US" altLang="cs-CZ" sz="1800" dirty="0" smtClean="0"/>
                  <a:t> and neutrino </a:t>
                </a:r>
                <a:r>
                  <a:rPr lang="el-GR" altLang="cs-CZ" sz="1800" dirty="0" smtClean="0">
                    <a:solidFill>
                      <a:srgbClr val="0000FF"/>
                    </a:solidFill>
                    <a:latin typeface="Times New Roman" panose="02020603050405020304" pitchFamily="18" charset="0"/>
                    <a:cs typeface="Times New Roman" panose="02020603050405020304" pitchFamily="18" charset="0"/>
                  </a:rPr>
                  <a:t>ν</a:t>
                </a:r>
                <a:r>
                  <a:rPr lang="en-US" altLang="cs-CZ" sz="1800" dirty="0" smtClean="0"/>
                  <a:t> or antineutrino </a:t>
                </a:r>
                <a14:m>
                  <m:oMath xmlns:m="http://schemas.openxmlformats.org/officeDocument/2006/math">
                    <m:bar>
                      <m:barPr>
                        <m:pos m:val="top"/>
                        <m:ctrlPr>
                          <a:rPr lang="el-GR" altLang="cs-CZ" sz="1800" i="1" dirty="0" smtClean="0">
                            <a:solidFill>
                              <a:srgbClr val="0000FF"/>
                            </a:solidFill>
                            <a:latin typeface="Cambria Math"/>
                            <a:cs typeface="Times New Roman" panose="02020603050405020304" pitchFamily="18" charset="0"/>
                          </a:rPr>
                        </m:ctrlPr>
                      </m:barPr>
                      <m:e>
                        <m:r>
                          <a:rPr lang="el-GR" altLang="cs-CZ" sz="1800" i="1" dirty="0">
                            <a:solidFill>
                              <a:srgbClr val="0000FF"/>
                            </a:solidFill>
                            <a:latin typeface="Cambria Math"/>
                            <a:cs typeface="Times New Roman" panose="02020603050405020304" pitchFamily="18" charset="0"/>
                          </a:rPr>
                          <m:t>𝜈</m:t>
                        </m:r>
                      </m:e>
                    </m:bar>
                    <m:r>
                      <a:rPr lang="en-US" altLang="cs-CZ" sz="1800" b="0" i="1" dirty="0" smtClean="0">
                        <a:latin typeface="Cambria Math"/>
                        <a:cs typeface="Times New Roman" panose="02020603050405020304" pitchFamily="18" charset="0"/>
                      </a:rPr>
                      <m:t> </m:t>
                    </m:r>
                  </m:oMath>
                </a14:m>
                <a:r>
                  <a:rPr lang="en-US" altLang="cs-CZ" sz="1800" dirty="0" smtClean="0"/>
                  <a:t>. This is caused by transformation of a proton into neutron or vice versa. </a:t>
                </a:r>
                <a:endParaRPr lang="cs-CZ" altLang="cs-CZ" sz="1800" dirty="0" smtClean="0"/>
              </a:p>
              <a:p>
                <a:pPr marL="285750" indent="-285750" algn="just" eaLnBrk="1" hangingPunct="1">
                  <a:spcBef>
                    <a:spcPct val="50000"/>
                  </a:spcBef>
                  <a:buFontTx/>
                  <a:buChar char="-"/>
                  <a:defRPr/>
                </a:pPr>
                <a:r>
                  <a:rPr lang="en-US" altLang="cs-CZ" sz="1800" dirty="0" smtClean="0"/>
                  <a:t>The kinetic energy is carried away by the electron/antineutrino or positron/neutrino pair.</a:t>
                </a:r>
              </a:p>
            </p:txBody>
          </p:sp>
        </mc:Choice>
        <mc:Fallback xmlns="">
          <p:sp>
            <p:nvSpPr>
              <p:cNvPr id="2" name="Text Box 4"/>
              <p:cNvSpPr txBox="1">
                <a:spLocks noRot="1" noChangeAspect="1" noMove="1" noResize="1" noEditPoints="1" noAdjustHandles="1" noChangeArrowheads="1" noChangeShapeType="1" noTextEdit="1"/>
              </p:cNvSpPr>
              <p:nvPr/>
            </p:nvSpPr>
            <p:spPr bwMode="auto">
              <a:xfrm>
                <a:off x="611188" y="260350"/>
                <a:ext cx="8064500" cy="2031325"/>
              </a:xfrm>
              <a:prstGeom prst="rect">
                <a:avLst/>
              </a:prstGeom>
              <a:blipFill rotWithShape="1">
                <a:blip r:embed="rId3"/>
                <a:stretch>
                  <a:fillRect l="-605" t="-1502" r="-680" b="-39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3" name="Text Box 4"/>
          <p:cNvSpPr txBox="1">
            <a:spLocks noChangeArrowheads="1"/>
          </p:cNvSpPr>
          <p:nvPr/>
        </p:nvSpPr>
        <p:spPr bwMode="auto">
          <a:xfrm>
            <a:off x="611560" y="2709509"/>
            <a:ext cx="806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b="1" dirty="0" smtClean="0"/>
              <a:t>Beta</a:t>
            </a:r>
            <a:r>
              <a:rPr lang="en-US" altLang="cs-CZ" sz="1800" b="1" dirty="0" smtClean="0">
                <a:solidFill>
                  <a:srgbClr val="0000FF"/>
                </a:solidFill>
              </a:rPr>
              <a:t>+</a:t>
            </a:r>
            <a:r>
              <a:rPr lang="en-US" altLang="cs-CZ" sz="1800" b="1" dirty="0" smtClean="0"/>
              <a:t> decay, </a:t>
            </a:r>
            <a:r>
              <a:rPr lang="en-US" altLang="cs-CZ" sz="1800" dirty="0" smtClean="0"/>
              <a:t>proton into neutron</a:t>
            </a:r>
          </a:p>
        </p:txBody>
      </p:sp>
      <p:graphicFrame>
        <p:nvGraphicFramePr>
          <p:cNvPr id="4" name="Objekt 3"/>
          <p:cNvGraphicFramePr>
            <a:graphicFrameLocks noChangeAspect="1"/>
          </p:cNvGraphicFramePr>
          <p:nvPr>
            <p:extLst>
              <p:ext uri="{D42A27DB-BD31-4B8C-83A1-F6EECF244321}">
                <p14:modId xmlns:p14="http://schemas.microsoft.com/office/powerpoint/2010/main" val="1673627496"/>
              </p:ext>
            </p:extLst>
          </p:nvPr>
        </p:nvGraphicFramePr>
        <p:xfrm>
          <a:off x="899591" y="3213149"/>
          <a:ext cx="1841888" cy="432048"/>
        </p:xfrm>
        <a:graphic>
          <a:graphicData uri="http://schemas.openxmlformats.org/presentationml/2006/ole">
            <mc:AlternateContent xmlns:mc="http://schemas.openxmlformats.org/markup-compatibility/2006">
              <mc:Choice xmlns:v="urn:schemas-microsoft-com:vml" Requires="v">
                <p:oleObj spid="_x0000_s21765" name="Equation" r:id="rId4" imgW="1028520" imgH="241200" progId="Equation.DSMT4">
                  <p:embed/>
                </p:oleObj>
              </mc:Choice>
              <mc:Fallback>
                <p:oleObj name="Equation" r:id="rId4" imgW="1028520" imgH="241200" progId="Equation.DSMT4">
                  <p:embed/>
                  <p:pic>
                    <p:nvPicPr>
                      <p:cNvPr id="0" name=""/>
                      <p:cNvPicPr/>
                      <p:nvPr/>
                    </p:nvPicPr>
                    <p:blipFill>
                      <a:blip r:embed="rId5"/>
                      <a:stretch>
                        <a:fillRect/>
                      </a:stretch>
                    </p:blipFill>
                    <p:spPr>
                      <a:xfrm>
                        <a:off x="899591" y="3213149"/>
                        <a:ext cx="1841888" cy="432048"/>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728997883"/>
              </p:ext>
            </p:extLst>
          </p:nvPr>
        </p:nvGraphicFramePr>
        <p:xfrm>
          <a:off x="3515345" y="3213397"/>
          <a:ext cx="2136775" cy="431800"/>
        </p:xfrm>
        <a:graphic>
          <a:graphicData uri="http://schemas.openxmlformats.org/presentationml/2006/ole">
            <mc:AlternateContent xmlns:mc="http://schemas.openxmlformats.org/markup-compatibility/2006">
              <mc:Choice xmlns:v="urn:schemas-microsoft-com:vml" Requires="v">
                <p:oleObj spid="_x0000_s21766" name="Equation" r:id="rId6" imgW="1193760" imgH="241200" progId="Equation.DSMT4">
                  <p:embed/>
                </p:oleObj>
              </mc:Choice>
              <mc:Fallback>
                <p:oleObj name="Equation" r:id="rId6" imgW="1193760" imgH="241200" progId="Equation.DSMT4">
                  <p:embed/>
                  <p:pic>
                    <p:nvPicPr>
                      <p:cNvPr id="0" name=""/>
                      <p:cNvPicPr/>
                      <p:nvPr/>
                    </p:nvPicPr>
                    <p:blipFill>
                      <a:blip r:embed="rId7"/>
                      <a:stretch>
                        <a:fillRect/>
                      </a:stretch>
                    </p:blipFill>
                    <p:spPr>
                      <a:xfrm>
                        <a:off x="3515345" y="3213397"/>
                        <a:ext cx="2136775" cy="43180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816786552"/>
              </p:ext>
            </p:extLst>
          </p:nvPr>
        </p:nvGraphicFramePr>
        <p:xfrm>
          <a:off x="6084168" y="3213149"/>
          <a:ext cx="2092325" cy="431800"/>
        </p:xfrm>
        <a:graphic>
          <a:graphicData uri="http://schemas.openxmlformats.org/presentationml/2006/ole">
            <mc:AlternateContent xmlns:mc="http://schemas.openxmlformats.org/markup-compatibility/2006">
              <mc:Choice xmlns:v="urn:schemas-microsoft-com:vml" Requires="v">
                <p:oleObj spid="_x0000_s21767" name="Equation" r:id="rId8" imgW="1168200" imgH="241200" progId="Equation.DSMT4">
                  <p:embed/>
                </p:oleObj>
              </mc:Choice>
              <mc:Fallback>
                <p:oleObj name="Equation" r:id="rId8" imgW="1168200" imgH="241200" progId="Equation.DSMT4">
                  <p:embed/>
                  <p:pic>
                    <p:nvPicPr>
                      <p:cNvPr id="0" name=""/>
                      <p:cNvPicPr/>
                      <p:nvPr/>
                    </p:nvPicPr>
                    <p:blipFill>
                      <a:blip r:embed="rId9"/>
                      <a:stretch>
                        <a:fillRect/>
                      </a:stretch>
                    </p:blipFill>
                    <p:spPr>
                      <a:xfrm>
                        <a:off x="6084168" y="3213149"/>
                        <a:ext cx="2092325" cy="431800"/>
                      </a:xfrm>
                      <a:prstGeom prst="rect">
                        <a:avLst/>
                      </a:prstGeom>
                    </p:spPr>
                  </p:pic>
                </p:oleObj>
              </mc:Fallback>
            </mc:AlternateContent>
          </a:graphicData>
        </a:graphic>
      </p:graphicFrame>
      <p:sp>
        <p:nvSpPr>
          <p:cNvPr id="7" name="Text Box 4"/>
          <p:cNvSpPr txBox="1">
            <a:spLocks noChangeArrowheads="1"/>
          </p:cNvSpPr>
          <p:nvPr/>
        </p:nvSpPr>
        <p:spPr bwMode="auto">
          <a:xfrm>
            <a:off x="611560" y="3933645"/>
            <a:ext cx="806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b="1" dirty="0" smtClean="0"/>
              <a:t>Beta</a:t>
            </a:r>
            <a:r>
              <a:rPr lang="en-US" altLang="cs-CZ" sz="1800" b="1" dirty="0" smtClean="0">
                <a:solidFill>
                  <a:srgbClr val="0000FF"/>
                </a:solidFill>
              </a:rPr>
              <a:t>-</a:t>
            </a:r>
            <a:r>
              <a:rPr lang="en-US" altLang="cs-CZ" sz="1800" b="1" dirty="0" smtClean="0"/>
              <a:t> decay, </a:t>
            </a:r>
            <a:r>
              <a:rPr lang="en-US" altLang="cs-CZ" sz="1800" dirty="0" smtClean="0"/>
              <a:t>neutron into proton</a:t>
            </a:r>
          </a:p>
        </p:txBody>
      </p:sp>
      <p:graphicFrame>
        <p:nvGraphicFramePr>
          <p:cNvPr id="8" name="Objekt 7"/>
          <p:cNvGraphicFramePr>
            <a:graphicFrameLocks noChangeAspect="1"/>
          </p:cNvGraphicFramePr>
          <p:nvPr>
            <p:extLst>
              <p:ext uri="{D42A27DB-BD31-4B8C-83A1-F6EECF244321}">
                <p14:modId xmlns:p14="http://schemas.microsoft.com/office/powerpoint/2010/main" val="2736602484"/>
              </p:ext>
            </p:extLst>
          </p:nvPr>
        </p:nvGraphicFramePr>
        <p:xfrm>
          <a:off x="877888" y="4437360"/>
          <a:ext cx="1887537" cy="431800"/>
        </p:xfrm>
        <a:graphic>
          <a:graphicData uri="http://schemas.openxmlformats.org/presentationml/2006/ole">
            <mc:AlternateContent xmlns:mc="http://schemas.openxmlformats.org/markup-compatibility/2006">
              <mc:Choice xmlns:v="urn:schemas-microsoft-com:vml" Requires="v">
                <p:oleObj spid="_x0000_s21768" name="Equation" r:id="rId10" imgW="1054080" imgH="241200" progId="Equation.DSMT4">
                  <p:embed/>
                </p:oleObj>
              </mc:Choice>
              <mc:Fallback>
                <p:oleObj name="Equation" r:id="rId10" imgW="1054080" imgH="241200" progId="Equation.DSMT4">
                  <p:embed/>
                  <p:pic>
                    <p:nvPicPr>
                      <p:cNvPr id="0" name=""/>
                      <p:cNvPicPr/>
                      <p:nvPr/>
                    </p:nvPicPr>
                    <p:blipFill>
                      <a:blip r:embed="rId11"/>
                      <a:stretch>
                        <a:fillRect/>
                      </a:stretch>
                    </p:blipFill>
                    <p:spPr>
                      <a:xfrm>
                        <a:off x="877888" y="4437360"/>
                        <a:ext cx="1887537" cy="431800"/>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472295809"/>
              </p:ext>
            </p:extLst>
          </p:nvPr>
        </p:nvGraphicFramePr>
        <p:xfrm>
          <a:off x="3492500" y="4437360"/>
          <a:ext cx="2182813" cy="431800"/>
        </p:xfrm>
        <a:graphic>
          <a:graphicData uri="http://schemas.openxmlformats.org/presentationml/2006/ole">
            <mc:AlternateContent xmlns:mc="http://schemas.openxmlformats.org/markup-compatibility/2006">
              <mc:Choice xmlns:v="urn:schemas-microsoft-com:vml" Requires="v">
                <p:oleObj spid="_x0000_s21769" name="Equation" r:id="rId12" imgW="1218960" imgH="241200" progId="Equation.DSMT4">
                  <p:embed/>
                </p:oleObj>
              </mc:Choice>
              <mc:Fallback>
                <p:oleObj name="Equation" r:id="rId12" imgW="1218960" imgH="241200" progId="Equation.DSMT4">
                  <p:embed/>
                  <p:pic>
                    <p:nvPicPr>
                      <p:cNvPr id="0" name=""/>
                      <p:cNvPicPr/>
                      <p:nvPr/>
                    </p:nvPicPr>
                    <p:blipFill>
                      <a:blip r:embed="rId13"/>
                      <a:stretch>
                        <a:fillRect/>
                      </a:stretch>
                    </p:blipFill>
                    <p:spPr>
                      <a:xfrm>
                        <a:off x="3492500" y="4437360"/>
                        <a:ext cx="2182813" cy="431800"/>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735237127"/>
              </p:ext>
            </p:extLst>
          </p:nvPr>
        </p:nvGraphicFramePr>
        <p:xfrm>
          <a:off x="6096000" y="4437360"/>
          <a:ext cx="2070100" cy="431800"/>
        </p:xfrm>
        <a:graphic>
          <a:graphicData uri="http://schemas.openxmlformats.org/presentationml/2006/ole">
            <mc:AlternateContent xmlns:mc="http://schemas.openxmlformats.org/markup-compatibility/2006">
              <mc:Choice xmlns:v="urn:schemas-microsoft-com:vml" Requires="v">
                <p:oleObj spid="_x0000_s21770" name="Equation" r:id="rId14" imgW="1155600" imgH="241200" progId="Equation.DSMT4">
                  <p:embed/>
                </p:oleObj>
              </mc:Choice>
              <mc:Fallback>
                <p:oleObj name="Equation" r:id="rId14" imgW="1155600" imgH="241200" progId="Equation.DSMT4">
                  <p:embed/>
                  <p:pic>
                    <p:nvPicPr>
                      <p:cNvPr id="0" name=""/>
                      <p:cNvPicPr/>
                      <p:nvPr/>
                    </p:nvPicPr>
                    <p:blipFill>
                      <a:blip r:embed="rId15"/>
                      <a:stretch>
                        <a:fillRect/>
                      </a:stretch>
                    </p:blipFill>
                    <p:spPr>
                      <a:xfrm>
                        <a:off x="6096000" y="4437360"/>
                        <a:ext cx="2070100" cy="431800"/>
                      </a:xfrm>
                      <a:prstGeom prst="rect">
                        <a:avLst/>
                      </a:prstGeom>
                    </p:spPr>
                  </p:pic>
                </p:oleObj>
              </mc:Fallback>
            </mc:AlternateContent>
          </a:graphicData>
        </a:graphic>
      </p:graphicFrame>
      <p:sp>
        <p:nvSpPr>
          <p:cNvPr id="11" name="Text Box 4"/>
          <p:cNvSpPr txBox="1">
            <a:spLocks noChangeArrowheads="1"/>
          </p:cNvSpPr>
          <p:nvPr/>
        </p:nvSpPr>
        <p:spPr bwMode="auto">
          <a:xfrm>
            <a:off x="611560" y="5081116"/>
            <a:ext cx="8064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en-US" altLang="cs-CZ" sz="1800" dirty="0" smtClean="0">
                <a:solidFill>
                  <a:srgbClr val="0000FF"/>
                </a:solidFill>
              </a:rPr>
              <a:t>Neutrino</a:t>
            </a:r>
            <a:r>
              <a:rPr lang="en-US" altLang="cs-CZ" sz="1800" dirty="0" smtClean="0"/>
              <a:t> and </a:t>
            </a:r>
            <a:r>
              <a:rPr lang="en-US" altLang="cs-CZ" sz="1800" dirty="0" smtClean="0">
                <a:solidFill>
                  <a:srgbClr val="0000FF"/>
                </a:solidFill>
              </a:rPr>
              <a:t>antineutrino</a:t>
            </a:r>
            <a:r>
              <a:rPr lang="en-US" altLang="cs-CZ" sz="1800" dirty="0" smtClean="0"/>
              <a:t> are neutral particles of mass </a:t>
            </a:r>
            <a:r>
              <a:rPr lang="en-US" altLang="cs-CZ" sz="1800" i="1" dirty="0" smtClean="0"/>
              <a:t>m</a:t>
            </a:r>
            <a:r>
              <a:rPr lang="en-US" altLang="cs-CZ" sz="1800" dirty="0" smtClean="0"/>
              <a:t> &lt; 1 eV/c</a:t>
            </a:r>
            <a:r>
              <a:rPr lang="en-US" altLang="cs-CZ" sz="1800" baseline="30000" dirty="0" smtClean="0"/>
              <a:t>2</a:t>
            </a:r>
            <a:r>
              <a:rPr lang="en-US" altLang="cs-CZ" sz="1800" dirty="0" smtClean="0"/>
              <a:t>. They have elusive character, they can pass through the Earth without any interaction. Their mean free path is several thousands light years. </a:t>
            </a:r>
            <a:endParaRPr lang="en-US" altLang="cs-CZ"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260350"/>
            <a:ext cx="80645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b="1" dirty="0" smtClean="0">
                <a:solidFill>
                  <a:srgbClr val="0000FF"/>
                </a:solidFill>
              </a:rPr>
              <a:t>Gamma Decay</a:t>
            </a:r>
          </a:p>
          <a:p>
            <a:pPr marL="285750" indent="-285750" algn="just" eaLnBrk="1" hangingPunct="1">
              <a:spcBef>
                <a:spcPct val="50000"/>
              </a:spcBef>
              <a:buFontTx/>
              <a:buChar char="-"/>
              <a:defRPr/>
            </a:pPr>
            <a:r>
              <a:rPr lang="en-US" altLang="cs-CZ" sz="1800" dirty="0" smtClean="0"/>
              <a:t>After the alpha or beta decay, the nucleus may be left in an </a:t>
            </a:r>
            <a:r>
              <a:rPr lang="en-US" altLang="cs-CZ" sz="1800" dirty="0" smtClean="0">
                <a:solidFill>
                  <a:srgbClr val="0000FF"/>
                </a:solidFill>
              </a:rPr>
              <a:t>excited</a:t>
            </a:r>
            <a:r>
              <a:rPr lang="en-US" altLang="cs-CZ" sz="1800" dirty="0" smtClean="0"/>
              <a:t> state. </a:t>
            </a:r>
          </a:p>
          <a:p>
            <a:pPr marL="285750" indent="-285750" algn="just" eaLnBrk="1" hangingPunct="1">
              <a:spcBef>
                <a:spcPct val="50000"/>
              </a:spcBef>
              <a:buFontTx/>
              <a:buChar char="-"/>
              <a:defRPr/>
            </a:pPr>
            <a:r>
              <a:rPr lang="en-US" altLang="cs-CZ" sz="1800" dirty="0" smtClean="0"/>
              <a:t>When the nucleus undergoes </a:t>
            </a:r>
            <a:r>
              <a:rPr lang="en-US" altLang="cs-CZ" sz="1800" dirty="0" err="1" smtClean="0">
                <a:solidFill>
                  <a:srgbClr val="0000FF"/>
                </a:solidFill>
              </a:rPr>
              <a:t>deexcitation</a:t>
            </a:r>
            <a:r>
              <a:rPr lang="en-US" altLang="cs-CZ" sz="1800" dirty="0" smtClean="0"/>
              <a:t>, it emits a </a:t>
            </a:r>
            <a:r>
              <a:rPr lang="en-US" altLang="cs-CZ" sz="1800" dirty="0" smtClean="0">
                <a:solidFill>
                  <a:srgbClr val="0000FF"/>
                </a:solidFill>
              </a:rPr>
              <a:t>high energy photon</a:t>
            </a:r>
            <a:r>
              <a:rPr lang="en-US" altLang="cs-CZ" sz="1800" dirty="0" smtClean="0"/>
              <a:t>. </a:t>
            </a:r>
          </a:p>
          <a:p>
            <a:pPr marL="285750" indent="-285750" algn="just" eaLnBrk="1" hangingPunct="1">
              <a:spcBef>
                <a:spcPct val="50000"/>
              </a:spcBef>
              <a:buFontTx/>
              <a:buChar char="-"/>
              <a:defRPr/>
            </a:pPr>
            <a:r>
              <a:rPr lang="en-US" altLang="cs-CZ" sz="1800" dirty="0" smtClean="0"/>
              <a:t>There is no change in charges or values of Z or A during the process. </a:t>
            </a:r>
          </a:p>
        </p:txBody>
      </p:sp>
      <p:graphicFrame>
        <p:nvGraphicFramePr>
          <p:cNvPr id="12" name="Objekt 11"/>
          <p:cNvGraphicFramePr>
            <a:graphicFrameLocks noChangeAspect="1"/>
          </p:cNvGraphicFramePr>
          <p:nvPr>
            <p:extLst>
              <p:ext uri="{D42A27DB-BD31-4B8C-83A1-F6EECF244321}">
                <p14:modId xmlns:p14="http://schemas.microsoft.com/office/powerpoint/2010/main" val="2850306316"/>
              </p:ext>
            </p:extLst>
          </p:nvPr>
        </p:nvGraphicFramePr>
        <p:xfrm>
          <a:off x="611188" y="3327201"/>
          <a:ext cx="4392860" cy="519455"/>
        </p:xfrm>
        <a:graphic>
          <a:graphicData uri="http://schemas.openxmlformats.org/presentationml/2006/ole">
            <mc:AlternateContent xmlns:mc="http://schemas.openxmlformats.org/markup-compatibility/2006">
              <mc:Choice xmlns:v="urn:schemas-microsoft-com:vml" Requires="v">
                <p:oleObj spid="_x0000_s22616" name="Rovnice" r:id="rId3" imgW="2145369" imgH="253890" progId="Equation.3">
                  <p:embed/>
                </p:oleObj>
              </mc:Choice>
              <mc:Fallback>
                <p:oleObj name="Rovnice" r:id="rId3" imgW="2145369" imgH="25389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327201"/>
                        <a:ext cx="4392860" cy="519455"/>
                      </a:xfrm>
                      <a:prstGeom prst="rect">
                        <a:avLst/>
                      </a:prstGeom>
                      <a:noFill/>
                      <a:ln>
                        <a:noFill/>
                      </a:ln>
                      <a:effec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1444133365"/>
              </p:ext>
            </p:extLst>
          </p:nvPr>
        </p:nvGraphicFramePr>
        <p:xfrm>
          <a:off x="610840" y="4298801"/>
          <a:ext cx="4321200" cy="504289"/>
        </p:xfrm>
        <a:graphic>
          <a:graphicData uri="http://schemas.openxmlformats.org/presentationml/2006/ole">
            <mc:AlternateContent xmlns:mc="http://schemas.openxmlformats.org/markup-compatibility/2006">
              <mc:Choice xmlns:v="urn:schemas-microsoft-com:vml" Requires="v">
                <p:oleObj spid="_x0000_s22617" name="Rovnice" r:id="rId5" imgW="2070100" imgH="241300" progId="Equation.3">
                  <p:embed/>
                </p:oleObj>
              </mc:Choice>
              <mc:Fallback>
                <p:oleObj name="Rovnice" r:id="rId5" imgW="2070100" imgH="2413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40" y="4298801"/>
                        <a:ext cx="4321200" cy="504289"/>
                      </a:xfrm>
                      <a:prstGeom prst="rect">
                        <a:avLst/>
                      </a:prstGeom>
                      <a:noFill/>
                      <a:ln>
                        <a:noFill/>
                      </a:ln>
                      <a:effectLst/>
                    </p:spPr>
                  </p:pic>
                </p:oleObj>
              </mc:Fallback>
            </mc:AlternateContent>
          </a:graphicData>
        </a:graphic>
      </p:graphicFrame>
      <p:sp>
        <p:nvSpPr>
          <p:cNvPr id="15" name="Text Box 4"/>
          <p:cNvSpPr txBox="1">
            <a:spLocks noChangeArrowheads="1"/>
          </p:cNvSpPr>
          <p:nvPr/>
        </p:nvSpPr>
        <p:spPr bwMode="auto">
          <a:xfrm>
            <a:off x="611560" y="2101205"/>
            <a:ext cx="8064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dirty="0" smtClean="0"/>
              <a:t>Here are examples of the </a:t>
            </a:r>
            <a:r>
              <a:rPr lang="en-US" altLang="cs-CZ" sz="1800" dirty="0" smtClean="0">
                <a:solidFill>
                  <a:srgbClr val="0000FF"/>
                </a:solidFill>
              </a:rPr>
              <a:t>beta-</a:t>
            </a:r>
            <a:r>
              <a:rPr lang="en-US" altLang="cs-CZ" sz="1800" dirty="0" smtClean="0"/>
              <a:t> decay accompanied by the </a:t>
            </a:r>
            <a:r>
              <a:rPr lang="en-US" altLang="cs-CZ" sz="1800" dirty="0" smtClean="0">
                <a:solidFill>
                  <a:srgbClr val="0000FF"/>
                </a:solidFill>
              </a:rPr>
              <a:t>gamma</a:t>
            </a:r>
            <a:r>
              <a:rPr lang="en-US" altLang="cs-CZ" sz="1800" dirty="0" smtClean="0"/>
              <a:t> radiation. The cobalt 60 transforms into nickel 60 and iodine 131 transforms into xenon 131. The asterisk indicates an excited state.</a:t>
            </a:r>
          </a:p>
        </p:txBody>
      </p:sp>
      <p:sp>
        <p:nvSpPr>
          <p:cNvPr id="16" name="Text Box 4"/>
          <p:cNvSpPr txBox="1">
            <a:spLocks noChangeArrowheads="1"/>
          </p:cNvSpPr>
          <p:nvPr/>
        </p:nvSpPr>
        <p:spPr bwMode="auto">
          <a:xfrm>
            <a:off x="5364088" y="3286725"/>
            <a:ext cx="29523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dirty="0" smtClean="0"/>
              <a:t>Gamma energy: 1.3 MeV</a:t>
            </a:r>
            <a:r>
              <a:rPr lang="en-US" altLang="cs-CZ" sz="1800" dirty="0"/>
              <a:t/>
            </a:r>
            <a:br>
              <a:rPr lang="en-US" altLang="cs-CZ" sz="1800" dirty="0"/>
            </a:br>
            <a:r>
              <a:rPr lang="en-US" altLang="cs-CZ" sz="1800" dirty="0" smtClean="0"/>
              <a:t>Half life:    5.27 years</a:t>
            </a:r>
          </a:p>
        </p:txBody>
      </p:sp>
      <p:sp>
        <p:nvSpPr>
          <p:cNvPr id="17" name="Text Box 4"/>
          <p:cNvSpPr txBox="1">
            <a:spLocks noChangeArrowheads="1"/>
          </p:cNvSpPr>
          <p:nvPr/>
        </p:nvSpPr>
        <p:spPr bwMode="auto">
          <a:xfrm>
            <a:off x="5364088" y="4222829"/>
            <a:ext cx="29523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dirty="0" smtClean="0"/>
              <a:t>Gamma energy: 364 </a:t>
            </a:r>
            <a:r>
              <a:rPr lang="en-US" altLang="cs-CZ" sz="1800" dirty="0" err="1" smtClean="0"/>
              <a:t>keV</a:t>
            </a:r>
            <a:r>
              <a:rPr lang="en-US" altLang="cs-CZ" sz="1800" dirty="0"/>
              <a:t/>
            </a:r>
            <a:br>
              <a:rPr lang="en-US" altLang="cs-CZ" sz="1800" dirty="0"/>
            </a:br>
            <a:r>
              <a:rPr lang="en-US" altLang="cs-CZ" sz="1800" dirty="0" smtClean="0"/>
              <a:t>Half life:    8 days years</a:t>
            </a:r>
          </a:p>
        </p:txBody>
      </p:sp>
      <p:sp>
        <p:nvSpPr>
          <p:cNvPr id="18" name="Text Box 4"/>
          <p:cNvSpPr txBox="1">
            <a:spLocks noChangeArrowheads="1"/>
          </p:cNvSpPr>
          <p:nvPr/>
        </p:nvSpPr>
        <p:spPr bwMode="auto">
          <a:xfrm>
            <a:off x="611560" y="5229200"/>
            <a:ext cx="8064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dirty="0" smtClean="0"/>
              <a:t>These two </a:t>
            </a:r>
            <a:r>
              <a:rPr lang="en-US" altLang="cs-CZ" sz="1800" dirty="0" smtClean="0">
                <a:solidFill>
                  <a:srgbClr val="0000FF"/>
                </a:solidFill>
              </a:rPr>
              <a:t>radioisotopes</a:t>
            </a:r>
            <a:r>
              <a:rPr lang="en-US" altLang="cs-CZ" sz="1800" dirty="0" smtClean="0"/>
              <a:t> are being used in </a:t>
            </a:r>
            <a:r>
              <a:rPr lang="en-US" altLang="cs-CZ" sz="1800" dirty="0" smtClean="0">
                <a:solidFill>
                  <a:srgbClr val="0000FF"/>
                </a:solidFill>
              </a:rPr>
              <a:t>radiotherapy</a:t>
            </a:r>
            <a:r>
              <a:rPr lang="en-US" altLang="cs-CZ" sz="1800" dirty="0" smtClean="0"/>
              <a:t> – gamma knife, cyber knife, therapy of </a:t>
            </a:r>
            <a:r>
              <a:rPr lang="en-US" altLang="cs-CZ" sz="1800" dirty="0" err="1" smtClean="0"/>
              <a:t>prosthate</a:t>
            </a:r>
            <a:r>
              <a:rPr lang="en-US" altLang="cs-CZ" sz="1800" dirty="0" smtClean="0"/>
              <a:t> cancer etc. </a:t>
            </a:r>
          </a:p>
        </p:txBody>
      </p:sp>
    </p:spTree>
    <p:extLst>
      <p:ext uri="{BB962C8B-B14F-4D97-AF65-F5344CB8AC3E}">
        <p14:creationId xmlns:p14="http://schemas.microsoft.com/office/powerpoint/2010/main" val="388473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smtClean="0">
                <a:solidFill>
                  <a:srgbClr val="FF0000"/>
                </a:solidFill>
              </a:rPr>
              <a:t>Radioactive Carbon Dating</a:t>
            </a:r>
            <a:endParaRPr lang="cs-CZ" altLang="cs-CZ" dirty="0">
              <a:solidFill>
                <a:srgbClr val="FF0000"/>
              </a:solidFill>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113" y="922175"/>
            <a:ext cx="4764375" cy="4883089"/>
          </a:xfrm>
          <a:prstGeom prst="rect">
            <a:avLst/>
          </a:prstGeom>
        </p:spPr>
      </p:pic>
      <p:sp>
        <p:nvSpPr>
          <p:cNvPr id="5" name="Text Box 4"/>
          <p:cNvSpPr txBox="1">
            <a:spLocks noChangeArrowheads="1"/>
          </p:cNvSpPr>
          <p:nvPr/>
        </p:nvSpPr>
        <p:spPr bwMode="auto">
          <a:xfrm>
            <a:off x="395536" y="836712"/>
            <a:ext cx="352839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defRPr/>
            </a:pPr>
            <a:r>
              <a:rPr lang="en-US" altLang="cs-CZ" sz="1800" dirty="0" smtClean="0"/>
              <a:t>Cosmic rays create </a:t>
            </a:r>
            <a:r>
              <a:rPr lang="en-US" altLang="cs-CZ" sz="1800" baseline="30000" dirty="0" smtClean="0"/>
              <a:t>14</a:t>
            </a:r>
            <a:r>
              <a:rPr lang="en-US" altLang="cs-CZ" sz="1800" dirty="0" smtClean="0"/>
              <a:t>C from </a:t>
            </a:r>
            <a:r>
              <a:rPr lang="en-US" altLang="cs-CZ" sz="1800" baseline="30000" dirty="0" smtClean="0"/>
              <a:t>14</a:t>
            </a:r>
            <a:r>
              <a:rPr lang="en-US" altLang="cs-CZ" sz="1800" dirty="0" smtClean="0"/>
              <a:t>N</a:t>
            </a:r>
          </a:p>
          <a:p>
            <a:pPr algn="just" eaLnBrk="1" hangingPunct="1">
              <a:spcBef>
                <a:spcPct val="50000"/>
              </a:spcBef>
              <a:buFontTx/>
              <a:buNone/>
              <a:defRPr/>
            </a:pPr>
            <a:r>
              <a:rPr lang="en-US" altLang="cs-CZ" sz="1800" dirty="0" smtClean="0"/>
              <a:t>There is constant ratio of the </a:t>
            </a:r>
            <a:r>
              <a:rPr lang="en-US" altLang="cs-CZ" sz="1800" baseline="30000" dirty="0" smtClean="0"/>
              <a:t>14</a:t>
            </a:r>
            <a:r>
              <a:rPr lang="en-US" altLang="cs-CZ" sz="1800" dirty="0" smtClean="0"/>
              <a:t>C/</a:t>
            </a:r>
            <a:r>
              <a:rPr lang="en-US" altLang="cs-CZ" sz="1800" baseline="30000" dirty="0" smtClean="0"/>
              <a:t>12</a:t>
            </a:r>
            <a:r>
              <a:rPr lang="en-US" altLang="cs-CZ" sz="1800" dirty="0" smtClean="0"/>
              <a:t>C = 1.3x10</a:t>
            </a:r>
            <a:r>
              <a:rPr lang="en-US" altLang="cs-CZ" sz="1800" baseline="30000" dirty="0" smtClean="0"/>
              <a:t>-12</a:t>
            </a:r>
          </a:p>
          <a:p>
            <a:pPr algn="just" eaLnBrk="1" hangingPunct="1">
              <a:spcBef>
                <a:spcPct val="50000"/>
              </a:spcBef>
              <a:buFontTx/>
              <a:buNone/>
              <a:defRPr/>
            </a:pPr>
            <a:r>
              <a:rPr lang="en-US" altLang="cs-CZ" sz="1800" dirty="0" smtClean="0"/>
              <a:t>Living organisms have the same ratio</a:t>
            </a:r>
            <a:r>
              <a:rPr lang="cs-CZ" altLang="cs-CZ" sz="1800" dirty="0" smtClean="0"/>
              <a:t>.</a:t>
            </a:r>
            <a:endParaRPr lang="en-US" altLang="cs-CZ" sz="1800" dirty="0" smtClean="0"/>
          </a:p>
          <a:p>
            <a:pPr algn="just" eaLnBrk="1" hangingPunct="1">
              <a:spcBef>
                <a:spcPct val="50000"/>
              </a:spcBef>
              <a:buFontTx/>
              <a:buNone/>
              <a:defRPr/>
            </a:pPr>
            <a:r>
              <a:rPr lang="en-US" altLang="cs-CZ" sz="1800" dirty="0" smtClean="0"/>
              <a:t>When an organism dies</a:t>
            </a:r>
            <a:r>
              <a:rPr lang="cs-CZ" altLang="cs-CZ" sz="1800" dirty="0" smtClean="0"/>
              <a:t>,</a:t>
            </a:r>
            <a:r>
              <a:rPr lang="en-US" altLang="cs-CZ" sz="1800" dirty="0" smtClean="0"/>
              <a:t> it no longer absorbs carbon</a:t>
            </a:r>
            <a:r>
              <a:rPr lang="cs-CZ" altLang="cs-CZ" sz="1800" dirty="0" smtClean="0"/>
              <a:t>.</a:t>
            </a:r>
            <a:endParaRPr lang="en-US" altLang="cs-CZ" sz="1800" dirty="0" smtClean="0"/>
          </a:p>
          <a:p>
            <a:pPr algn="just" eaLnBrk="1" hangingPunct="1">
              <a:spcBef>
                <a:spcPct val="50000"/>
              </a:spcBef>
              <a:buFontTx/>
              <a:buNone/>
              <a:defRPr/>
            </a:pPr>
            <a:r>
              <a:rPr lang="en-US" altLang="cs-CZ" sz="1800" dirty="0" smtClean="0"/>
              <a:t>The radioactive </a:t>
            </a:r>
            <a:r>
              <a:rPr lang="en-US" altLang="cs-CZ" sz="1800" baseline="30000" dirty="0" smtClean="0"/>
              <a:t>14</a:t>
            </a:r>
            <a:r>
              <a:rPr lang="en-US" altLang="cs-CZ" sz="1800" dirty="0" smtClean="0"/>
              <a:t>C then decays and the ratio </a:t>
            </a:r>
            <a:r>
              <a:rPr lang="en-US" altLang="cs-CZ" sz="1800" baseline="30000" dirty="0" smtClean="0"/>
              <a:t>14</a:t>
            </a:r>
            <a:r>
              <a:rPr lang="en-US" altLang="cs-CZ" sz="1800" dirty="0" smtClean="0"/>
              <a:t>C/</a:t>
            </a:r>
            <a:r>
              <a:rPr lang="en-US" altLang="cs-CZ" sz="1800" baseline="30000" dirty="0" smtClean="0"/>
              <a:t>12</a:t>
            </a:r>
            <a:r>
              <a:rPr lang="en-US" altLang="cs-CZ" sz="1800" dirty="0" smtClean="0"/>
              <a:t>C changes</a:t>
            </a:r>
            <a:r>
              <a:rPr lang="cs-CZ" altLang="cs-CZ" sz="1800" dirty="0" smtClean="0"/>
              <a:t>.</a:t>
            </a:r>
            <a:endParaRPr lang="en-US" altLang="cs-CZ" sz="1800" dirty="0" smtClean="0"/>
          </a:p>
          <a:p>
            <a:pPr algn="just" eaLnBrk="1" hangingPunct="1">
              <a:spcBef>
                <a:spcPct val="50000"/>
              </a:spcBef>
              <a:buFontTx/>
              <a:buNone/>
              <a:defRPr/>
            </a:pPr>
            <a:r>
              <a:rPr lang="en-US" altLang="cs-CZ" sz="1800" dirty="0" smtClean="0"/>
              <a:t>The half life of </a:t>
            </a:r>
            <a:r>
              <a:rPr lang="en-US" altLang="cs-CZ" sz="1800" baseline="30000" dirty="0" smtClean="0"/>
              <a:t>14</a:t>
            </a:r>
            <a:r>
              <a:rPr lang="en-US" altLang="cs-CZ" sz="1800" dirty="0" smtClean="0"/>
              <a:t>C is 5730 years</a:t>
            </a:r>
            <a:r>
              <a:rPr lang="cs-CZ" altLang="cs-CZ" sz="1800" dirty="0" smtClean="0"/>
              <a:t>.</a:t>
            </a:r>
            <a:endParaRPr lang="en-US" altLang="cs-CZ" sz="1800" dirty="0" smtClean="0"/>
          </a:p>
          <a:p>
            <a:pPr algn="just" eaLnBrk="1" hangingPunct="1">
              <a:spcBef>
                <a:spcPct val="50000"/>
              </a:spcBef>
              <a:buFontTx/>
              <a:buNone/>
              <a:defRPr/>
            </a:pPr>
            <a:r>
              <a:rPr lang="en-US" altLang="cs-CZ" sz="1800" dirty="0" smtClean="0"/>
              <a:t>From the ratio </a:t>
            </a:r>
            <a:r>
              <a:rPr lang="en-US" altLang="cs-CZ" sz="1800" baseline="30000" dirty="0"/>
              <a:t>14</a:t>
            </a:r>
            <a:r>
              <a:rPr lang="en-US" altLang="cs-CZ" sz="1800" dirty="0"/>
              <a:t>C/</a:t>
            </a:r>
            <a:r>
              <a:rPr lang="en-US" altLang="cs-CZ" sz="1800" baseline="30000" dirty="0"/>
              <a:t>12</a:t>
            </a:r>
            <a:r>
              <a:rPr lang="en-US" altLang="cs-CZ" sz="1800" dirty="0"/>
              <a:t>C we </a:t>
            </a:r>
            <a:r>
              <a:rPr lang="en-US" altLang="cs-CZ" sz="1800" dirty="0" smtClean="0"/>
              <a:t>can estimate how old the organism is. </a:t>
            </a:r>
          </a:p>
        </p:txBody>
      </p:sp>
      <p:graphicFrame>
        <p:nvGraphicFramePr>
          <p:cNvPr id="6" name="Objekt 5"/>
          <p:cNvGraphicFramePr>
            <a:graphicFrameLocks noChangeAspect="1"/>
          </p:cNvGraphicFramePr>
          <p:nvPr>
            <p:extLst>
              <p:ext uri="{D42A27DB-BD31-4B8C-83A1-F6EECF244321}">
                <p14:modId xmlns:p14="http://schemas.microsoft.com/office/powerpoint/2010/main" val="1784301121"/>
              </p:ext>
            </p:extLst>
          </p:nvPr>
        </p:nvGraphicFramePr>
        <p:xfrm>
          <a:off x="1208683" y="5620791"/>
          <a:ext cx="1635125" cy="544513"/>
        </p:xfrm>
        <a:graphic>
          <a:graphicData uri="http://schemas.openxmlformats.org/presentationml/2006/ole">
            <mc:AlternateContent xmlns:mc="http://schemas.openxmlformats.org/markup-compatibility/2006">
              <mc:Choice xmlns:v="urn:schemas-microsoft-com:vml" Requires="v">
                <p:oleObj spid="_x0000_s23621" name="Equation" r:id="rId4" imgW="723600" imgH="241200" progId="Equation.DSMT4">
                  <p:embed/>
                </p:oleObj>
              </mc:Choice>
              <mc:Fallback>
                <p:oleObj name="Equation" r:id="rId4" imgW="723600" imgH="241200" progId="Equation.DSMT4">
                  <p:embed/>
                  <p:pic>
                    <p:nvPicPr>
                      <p:cNvPr id="0" name="Objekt 8"/>
                      <p:cNvPicPr>
                        <a:picLocks noChangeAspect="1" noChangeArrowheads="1"/>
                      </p:cNvPicPr>
                      <p:nvPr/>
                    </p:nvPicPr>
                    <p:blipFill>
                      <a:blip r:embed="rId5"/>
                      <a:srcRect/>
                      <a:stretch>
                        <a:fillRect/>
                      </a:stretch>
                    </p:blipFill>
                    <p:spPr bwMode="auto">
                      <a:xfrm>
                        <a:off x="1208683" y="5620791"/>
                        <a:ext cx="1635125" cy="544513"/>
                      </a:xfrm>
                      <a:prstGeom prst="rect">
                        <a:avLst/>
                      </a:prstGeom>
                      <a:noFill/>
                      <a:ln w="9525">
                        <a:solidFill>
                          <a:schemeClr val="tx1"/>
                        </a:solidFill>
                        <a:miter lim="800000"/>
                        <a:headEnd/>
                        <a:tailEnd/>
                      </a:ln>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914051186"/>
              </p:ext>
            </p:extLst>
          </p:nvPr>
        </p:nvGraphicFramePr>
        <p:xfrm>
          <a:off x="6006479" y="5949528"/>
          <a:ext cx="2093913" cy="431800"/>
        </p:xfrm>
        <a:graphic>
          <a:graphicData uri="http://schemas.openxmlformats.org/presentationml/2006/ole">
            <mc:AlternateContent xmlns:mc="http://schemas.openxmlformats.org/markup-compatibility/2006">
              <mc:Choice xmlns:v="urn:schemas-microsoft-com:vml" Requires="v">
                <p:oleObj spid="_x0000_s23622" name="Equation" r:id="rId6" imgW="1168200" imgH="241200" progId="Equation.DSMT4">
                  <p:embed/>
                </p:oleObj>
              </mc:Choice>
              <mc:Fallback>
                <p:oleObj name="Equation" r:id="rId6" imgW="1168200" imgH="241200" progId="Equation.DSMT4">
                  <p:embed/>
                  <p:pic>
                    <p:nvPicPr>
                      <p:cNvPr id="0" name="Objekt 9"/>
                      <p:cNvPicPr>
                        <a:picLocks noChangeAspect="1" noChangeArrowheads="1"/>
                      </p:cNvPicPr>
                      <p:nvPr/>
                    </p:nvPicPr>
                    <p:blipFill>
                      <a:blip r:embed="rId7"/>
                      <a:srcRect/>
                      <a:stretch>
                        <a:fillRect/>
                      </a:stretch>
                    </p:blipFill>
                    <p:spPr bwMode="auto">
                      <a:xfrm>
                        <a:off x="6006479" y="5949528"/>
                        <a:ext cx="2093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907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smtClean="0">
                <a:solidFill>
                  <a:srgbClr val="FF0000"/>
                </a:solidFill>
              </a:rPr>
              <a:t>Nuclear Fission</a:t>
            </a:r>
            <a:endParaRPr lang="cs-CZ" altLang="cs-CZ" dirty="0">
              <a:solidFill>
                <a:srgbClr val="FF0000"/>
              </a:solidFill>
            </a:endParaRPr>
          </a:p>
        </p:txBody>
      </p:sp>
      <p:sp>
        <p:nvSpPr>
          <p:cNvPr id="3" name="Text Box 4"/>
          <p:cNvSpPr txBox="1">
            <a:spLocks noChangeArrowheads="1"/>
          </p:cNvSpPr>
          <p:nvPr/>
        </p:nvSpPr>
        <p:spPr bwMode="auto">
          <a:xfrm>
            <a:off x="611560" y="777478"/>
            <a:ext cx="80645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en-US" altLang="cs-CZ" sz="1800" dirty="0">
                <a:solidFill>
                  <a:srgbClr val="0000FF"/>
                </a:solidFill>
              </a:rPr>
              <a:t>Nuclear fission is </a:t>
            </a:r>
            <a:r>
              <a:rPr lang="en-US" altLang="cs-CZ" sz="1800" dirty="0"/>
              <a:t>a decay process in which an unstable </a:t>
            </a:r>
            <a:r>
              <a:rPr lang="en-US" altLang="cs-CZ" sz="1800" dirty="0">
                <a:solidFill>
                  <a:srgbClr val="0000FF"/>
                </a:solidFill>
              </a:rPr>
              <a:t>nucleus splits into two fragments</a:t>
            </a:r>
            <a:r>
              <a:rPr lang="en-US" altLang="cs-CZ" sz="1800" dirty="0"/>
              <a:t> (the fission fragments) of comparable mass. </a:t>
            </a:r>
            <a:r>
              <a:rPr lang="cs-CZ" altLang="cs-CZ" sz="1800" dirty="0" err="1" smtClean="0"/>
              <a:t>There</a:t>
            </a:r>
            <a:r>
              <a:rPr lang="cs-CZ" altLang="cs-CZ" sz="1800" dirty="0" smtClean="0"/>
              <a:t> are </a:t>
            </a:r>
            <a:r>
              <a:rPr lang="cs-CZ" altLang="cs-CZ" sz="1800" dirty="0" err="1" smtClean="0"/>
              <a:t>also</a:t>
            </a:r>
            <a:r>
              <a:rPr lang="cs-CZ" altLang="cs-CZ" sz="1800" dirty="0" smtClean="0"/>
              <a:t> 2-3 </a:t>
            </a:r>
            <a:r>
              <a:rPr lang="cs-CZ" altLang="cs-CZ" sz="1800" dirty="0" smtClean="0">
                <a:solidFill>
                  <a:srgbClr val="0000FF"/>
                </a:solidFill>
              </a:rPr>
              <a:t>fast </a:t>
            </a:r>
            <a:r>
              <a:rPr lang="cs-CZ" altLang="cs-CZ" sz="1800" dirty="0" err="1" smtClean="0">
                <a:solidFill>
                  <a:srgbClr val="0000FF"/>
                </a:solidFill>
              </a:rPr>
              <a:t>neutrons</a:t>
            </a:r>
            <a:r>
              <a:rPr lang="cs-CZ" altLang="cs-CZ" sz="1800" dirty="0" smtClean="0">
                <a:solidFill>
                  <a:srgbClr val="0000FF"/>
                </a:solidFill>
              </a:rPr>
              <a:t> </a:t>
            </a:r>
            <a:r>
              <a:rPr lang="cs-CZ" altLang="cs-CZ" sz="1800" dirty="0" smtClean="0"/>
              <a:t>as a </a:t>
            </a:r>
            <a:r>
              <a:rPr lang="cs-CZ" altLang="cs-CZ" sz="1800" dirty="0" err="1" smtClean="0"/>
              <a:t>side</a:t>
            </a:r>
            <a:r>
              <a:rPr lang="cs-CZ" altLang="cs-CZ" sz="1800" dirty="0" smtClean="0"/>
              <a:t> </a:t>
            </a:r>
            <a:r>
              <a:rPr lang="cs-CZ" altLang="cs-CZ" sz="1800" dirty="0" err="1" smtClean="0"/>
              <a:t>product</a:t>
            </a:r>
            <a:r>
              <a:rPr lang="cs-CZ" altLang="cs-CZ" sz="1800" dirty="0" smtClean="0"/>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decay</a:t>
            </a:r>
            <a:r>
              <a:rPr lang="cs-CZ" altLang="cs-CZ" sz="1800" dirty="0" smtClean="0"/>
              <a:t> plus </a:t>
            </a:r>
            <a:r>
              <a:rPr lang="cs-CZ" altLang="cs-CZ" sz="1800" dirty="0" err="1" smtClean="0">
                <a:solidFill>
                  <a:srgbClr val="0000FF"/>
                </a:solidFill>
              </a:rPr>
              <a:t>released</a:t>
            </a:r>
            <a:r>
              <a:rPr lang="cs-CZ" altLang="cs-CZ" sz="1800" dirty="0" smtClean="0">
                <a:solidFill>
                  <a:srgbClr val="0000FF"/>
                </a:solidFill>
              </a:rPr>
              <a:t> </a:t>
            </a:r>
            <a:r>
              <a:rPr lang="cs-CZ" altLang="cs-CZ" sz="1800" dirty="0" err="1" smtClean="0">
                <a:solidFill>
                  <a:srgbClr val="0000FF"/>
                </a:solidFill>
              </a:rPr>
              <a:t>energy</a:t>
            </a:r>
            <a:r>
              <a:rPr lang="cs-CZ" altLang="cs-CZ" sz="1800" dirty="0" smtClean="0"/>
              <a:t>. </a:t>
            </a:r>
          </a:p>
          <a:p>
            <a:pPr algn="just" eaLnBrk="1" hangingPunct="1">
              <a:spcBef>
                <a:spcPct val="50000"/>
              </a:spcBef>
              <a:buNone/>
              <a:defRPr/>
            </a:pPr>
            <a:r>
              <a:rPr lang="cs-CZ" altLang="cs-CZ" sz="1800" dirty="0" err="1" smtClean="0"/>
              <a:t>The</a:t>
            </a:r>
            <a:r>
              <a:rPr lang="cs-CZ" altLang="cs-CZ" sz="1800" dirty="0" smtClean="0"/>
              <a:t> most </a:t>
            </a:r>
            <a:r>
              <a:rPr lang="cs-CZ" altLang="cs-CZ" sz="1800" dirty="0" err="1" smtClean="0"/>
              <a:t>suitable</a:t>
            </a:r>
            <a:r>
              <a:rPr lang="cs-CZ" altLang="cs-CZ" sz="1800" dirty="0" smtClean="0"/>
              <a:t> </a:t>
            </a:r>
            <a:r>
              <a:rPr lang="cs-CZ" altLang="cs-CZ" sz="1800" dirty="0" err="1" smtClean="0"/>
              <a:t>isotopes</a:t>
            </a:r>
            <a:r>
              <a:rPr lang="cs-CZ" altLang="cs-CZ" sz="1800" dirty="0" smtClean="0"/>
              <a:t> </a:t>
            </a:r>
            <a:r>
              <a:rPr lang="cs-CZ" altLang="cs-CZ" sz="1800" dirty="0" err="1" smtClean="0"/>
              <a:t>for</a:t>
            </a:r>
            <a:r>
              <a:rPr lang="cs-CZ" altLang="cs-CZ" sz="1800" dirty="0" smtClean="0"/>
              <a:t> </a:t>
            </a:r>
            <a:r>
              <a:rPr lang="cs-CZ" altLang="cs-CZ" sz="1800" dirty="0" err="1" smtClean="0"/>
              <a:t>the</a:t>
            </a:r>
            <a:r>
              <a:rPr lang="cs-CZ" altLang="cs-CZ" sz="1800" dirty="0" smtClean="0"/>
              <a:t> </a:t>
            </a:r>
            <a:r>
              <a:rPr lang="cs-CZ" altLang="cs-CZ" sz="1800" dirty="0" err="1" smtClean="0"/>
              <a:t>nuclear</a:t>
            </a:r>
            <a:r>
              <a:rPr lang="cs-CZ" altLang="cs-CZ" sz="1800" dirty="0" smtClean="0"/>
              <a:t> </a:t>
            </a:r>
            <a:r>
              <a:rPr lang="cs-CZ" altLang="cs-CZ" sz="1800" dirty="0" err="1" smtClean="0"/>
              <a:t>fission</a:t>
            </a:r>
            <a:r>
              <a:rPr lang="cs-CZ" altLang="cs-CZ" sz="1800" dirty="0" smtClean="0"/>
              <a:t> are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67" y="2203772"/>
            <a:ext cx="8554645" cy="1295581"/>
          </a:xfrm>
          <a:prstGeom prst="rect">
            <a:avLst/>
          </a:prstGeom>
        </p:spPr>
      </p:pic>
      <p:sp>
        <p:nvSpPr>
          <p:cNvPr id="5" name="TextovéPole 4"/>
          <p:cNvSpPr txBox="1"/>
          <p:nvPr/>
        </p:nvSpPr>
        <p:spPr>
          <a:xfrm>
            <a:off x="625867" y="3697356"/>
            <a:ext cx="1512168" cy="523220"/>
          </a:xfrm>
          <a:prstGeom prst="rect">
            <a:avLst/>
          </a:prstGeom>
          <a:noFill/>
        </p:spPr>
        <p:txBody>
          <a:bodyPr wrap="square" rtlCol="0">
            <a:spAutoFit/>
          </a:bodyPr>
          <a:lstStyle/>
          <a:p>
            <a:r>
              <a:rPr lang="cs-CZ" sz="1400" dirty="0" smtClean="0"/>
              <a:t>A </a:t>
            </a:r>
            <a:r>
              <a:rPr lang="cs-CZ" sz="1400" baseline="30000" dirty="0" smtClean="0"/>
              <a:t>235</a:t>
            </a:r>
            <a:r>
              <a:rPr lang="cs-CZ" sz="1400" dirty="0" smtClean="0"/>
              <a:t>U </a:t>
            </a:r>
            <a:r>
              <a:rPr lang="cs-CZ" sz="1400" dirty="0" err="1" smtClean="0"/>
              <a:t>absorbs</a:t>
            </a:r>
            <a:r>
              <a:rPr lang="cs-CZ" sz="1400" dirty="0" smtClean="0"/>
              <a:t> a neutron</a:t>
            </a:r>
            <a:endParaRPr lang="cs-CZ" sz="1400" dirty="0"/>
          </a:p>
        </p:txBody>
      </p:sp>
      <p:sp>
        <p:nvSpPr>
          <p:cNvPr id="6" name="TextovéPole 5"/>
          <p:cNvSpPr txBox="1"/>
          <p:nvPr/>
        </p:nvSpPr>
        <p:spPr>
          <a:xfrm>
            <a:off x="2282051" y="3697356"/>
            <a:ext cx="1512168" cy="738664"/>
          </a:xfrm>
          <a:prstGeom prst="rect">
            <a:avLst/>
          </a:prstGeom>
          <a:noFill/>
        </p:spPr>
        <p:txBody>
          <a:bodyPr wrap="square" rtlCol="0">
            <a:spAutoFit/>
          </a:bodyPr>
          <a:lstStyle/>
          <a:p>
            <a:r>
              <a:rPr lang="cs-CZ" sz="1400" dirty="0" err="1" smtClean="0"/>
              <a:t>The</a:t>
            </a:r>
            <a:r>
              <a:rPr lang="cs-CZ" sz="1400" dirty="0" smtClean="0"/>
              <a:t> </a:t>
            </a:r>
            <a:r>
              <a:rPr lang="cs-CZ" sz="1400" dirty="0" err="1" smtClean="0"/>
              <a:t>resulting</a:t>
            </a:r>
            <a:r>
              <a:rPr lang="cs-CZ" sz="1400" dirty="0" smtClean="0"/>
              <a:t> </a:t>
            </a:r>
            <a:r>
              <a:rPr lang="cs-CZ" sz="1400" baseline="30000" dirty="0" smtClean="0"/>
              <a:t>236</a:t>
            </a:r>
            <a:r>
              <a:rPr lang="cs-CZ" sz="1400" dirty="0" smtClean="0"/>
              <a:t>U* </a:t>
            </a:r>
            <a:r>
              <a:rPr lang="cs-CZ" sz="1400" dirty="0" err="1" smtClean="0"/>
              <a:t>is</a:t>
            </a:r>
            <a:r>
              <a:rPr lang="cs-CZ" sz="1400" dirty="0" smtClean="0"/>
              <a:t> </a:t>
            </a:r>
            <a:r>
              <a:rPr lang="cs-CZ" sz="1400" dirty="0" err="1" smtClean="0"/>
              <a:t>excited</a:t>
            </a:r>
            <a:r>
              <a:rPr lang="cs-CZ" sz="1400" dirty="0" smtClean="0"/>
              <a:t> and </a:t>
            </a:r>
            <a:r>
              <a:rPr lang="cs-CZ" sz="1400" dirty="0" err="1" smtClean="0"/>
              <a:t>oscillates</a:t>
            </a:r>
            <a:endParaRPr lang="cs-CZ" sz="1400" dirty="0"/>
          </a:p>
        </p:txBody>
      </p:sp>
      <p:sp>
        <p:nvSpPr>
          <p:cNvPr id="7" name="TextovéPole 6"/>
          <p:cNvSpPr txBox="1"/>
          <p:nvPr/>
        </p:nvSpPr>
        <p:spPr>
          <a:xfrm>
            <a:off x="3722211" y="3697356"/>
            <a:ext cx="1656184" cy="738664"/>
          </a:xfrm>
          <a:prstGeom prst="rect">
            <a:avLst/>
          </a:prstGeom>
          <a:noFill/>
        </p:spPr>
        <p:txBody>
          <a:bodyPr wrap="square" rtlCol="0">
            <a:spAutoFit/>
          </a:bodyPr>
          <a:lstStyle/>
          <a:p>
            <a:r>
              <a:rPr lang="cs-CZ" sz="1400" dirty="0" smtClean="0"/>
              <a:t>Electric </a:t>
            </a:r>
            <a:r>
              <a:rPr lang="cs-CZ" sz="1400" dirty="0" err="1" smtClean="0"/>
              <a:t>repulsion</a:t>
            </a:r>
            <a:r>
              <a:rPr lang="cs-CZ" sz="1400" dirty="0" smtClean="0"/>
              <a:t> </a:t>
            </a:r>
            <a:r>
              <a:rPr lang="cs-CZ" sz="1400" dirty="0" err="1" smtClean="0"/>
              <a:t>pushes</a:t>
            </a:r>
            <a:r>
              <a:rPr lang="cs-CZ" sz="1400" dirty="0" smtClean="0"/>
              <a:t> </a:t>
            </a:r>
            <a:r>
              <a:rPr lang="cs-CZ" sz="1400" dirty="0" err="1" smtClean="0"/>
              <a:t>two</a:t>
            </a:r>
            <a:r>
              <a:rPr lang="cs-CZ" sz="1400" dirty="0" smtClean="0"/>
              <a:t> </a:t>
            </a:r>
            <a:r>
              <a:rPr lang="cs-CZ" sz="1400" dirty="0" err="1" smtClean="0"/>
              <a:t>lobes</a:t>
            </a:r>
            <a:r>
              <a:rPr lang="cs-CZ" sz="1400" dirty="0" smtClean="0"/>
              <a:t> </a:t>
            </a:r>
            <a:r>
              <a:rPr lang="cs-CZ" sz="1400" dirty="0" err="1" smtClean="0"/>
              <a:t>apart</a:t>
            </a:r>
            <a:endParaRPr lang="cs-CZ" sz="1400" dirty="0"/>
          </a:p>
        </p:txBody>
      </p:sp>
      <p:sp>
        <p:nvSpPr>
          <p:cNvPr id="8" name="TextovéPole 7"/>
          <p:cNvSpPr txBox="1"/>
          <p:nvPr/>
        </p:nvSpPr>
        <p:spPr>
          <a:xfrm>
            <a:off x="5450403" y="3697356"/>
            <a:ext cx="1656184" cy="738664"/>
          </a:xfrm>
          <a:prstGeom prst="rect">
            <a:avLst/>
          </a:prstGeom>
          <a:noFill/>
        </p:spPr>
        <p:txBody>
          <a:bodyPr wrap="square" rtlCol="0">
            <a:spAutoFit/>
          </a:bodyPr>
          <a:lstStyle/>
          <a:p>
            <a:r>
              <a:rPr lang="cs-CZ" sz="1400" dirty="0" err="1" smtClean="0"/>
              <a:t>Two</a:t>
            </a:r>
            <a:r>
              <a:rPr lang="cs-CZ" sz="1400" dirty="0" smtClean="0"/>
              <a:t> </a:t>
            </a:r>
            <a:r>
              <a:rPr lang="cs-CZ" sz="1400" dirty="0" err="1" smtClean="0"/>
              <a:t>lobes</a:t>
            </a:r>
            <a:r>
              <a:rPr lang="cs-CZ" sz="1400" dirty="0" smtClean="0"/>
              <a:t> </a:t>
            </a:r>
            <a:r>
              <a:rPr lang="cs-CZ" sz="1400" dirty="0" err="1" smtClean="0"/>
              <a:t>separate</a:t>
            </a:r>
            <a:r>
              <a:rPr lang="cs-CZ" sz="1400" dirty="0" smtClean="0"/>
              <a:t> </a:t>
            </a:r>
            <a:r>
              <a:rPr lang="cs-CZ" sz="1400" dirty="0" err="1" smtClean="0"/>
              <a:t>forming</a:t>
            </a:r>
            <a:r>
              <a:rPr lang="cs-CZ" sz="1400" dirty="0" smtClean="0"/>
              <a:t> </a:t>
            </a:r>
            <a:r>
              <a:rPr lang="cs-CZ" sz="1400" dirty="0" err="1" smtClean="0"/>
              <a:t>fission</a:t>
            </a:r>
            <a:r>
              <a:rPr lang="cs-CZ" sz="1400" dirty="0" smtClean="0"/>
              <a:t> </a:t>
            </a:r>
            <a:r>
              <a:rPr lang="cs-CZ" sz="1400" dirty="0" err="1" smtClean="0"/>
              <a:t>fragments</a:t>
            </a:r>
            <a:endParaRPr lang="cs-CZ" sz="1400" dirty="0"/>
          </a:p>
        </p:txBody>
      </p:sp>
      <p:sp>
        <p:nvSpPr>
          <p:cNvPr id="9" name="TextovéPole 8"/>
          <p:cNvSpPr txBox="1"/>
          <p:nvPr/>
        </p:nvSpPr>
        <p:spPr>
          <a:xfrm>
            <a:off x="7178595" y="3697356"/>
            <a:ext cx="1656184" cy="738664"/>
          </a:xfrm>
          <a:prstGeom prst="rect">
            <a:avLst/>
          </a:prstGeom>
          <a:noFill/>
        </p:spPr>
        <p:txBody>
          <a:bodyPr wrap="square" rtlCol="0">
            <a:spAutoFit/>
          </a:bodyPr>
          <a:lstStyle/>
          <a:p>
            <a:r>
              <a:rPr lang="cs-CZ" sz="1400" dirty="0" smtClean="0"/>
              <a:t>2-3 </a:t>
            </a:r>
            <a:r>
              <a:rPr lang="cs-CZ" sz="1400" dirty="0" err="1" smtClean="0"/>
              <a:t>neutrons</a:t>
            </a:r>
            <a:r>
              <a:rPr lang="cs-CZ" sz="1400" dirty="0" smtClean="0"/>
              <a:t> are </a:t>
            </a:r>
            <a:r>
              <a:rPr lang="cs-CZ" sz="1400" dirty="0" err="1" smtClean="0"/>
              <a:t>emitted</a:t>
            </a:r>
            <a:r>
              <a:rPr lang="cs-CZ" sz="1400" dirty="0" smtClean="0"/>
              <a:t> </a:t>
            </a:r>
            <a:r>
              <a:rPr lang="cs-CZ" sz="1400" dirty="0" err="1" smtClean="0"/>
              <a:t>at</a:t>
            </a:r>
            <a:r>
              <a:rPr lang="cs-CZ" sz="1400" dirty="0" smtClean="0"/>
              <a:t> </a:t>
            </a:r>
            <a:r>
              <a:rPr lang="cs-CZ" sz="1400" dirty="0" err="1" smtClean="0"/>
              <a:t>the</a:t>
            </a:r>
            <a:r>
              <a:rPr lang="cs-CZ" sz="1400" dirty="0" smtClean="0"/>
              <a:t> </a:t>
            </a:r>
            <a:r>
              <a:rPr lang="cs-CZ" sz="1400" dirty="0" err="1" smtClean="0"/>
              <a:t>time</a:t>
            </a:r>
            <a:r>
              <a:rPr lang="cs-CZ" sz="1400" dirty="0" smtClean="0"/>
              <a:t> </a:t>
            </a:r>
            <a:r>
              <a:rPr lang="cs-CZ" sz="1400" dirty="0" err="1" smtClean="0"/>
              <a:t>of</a:t>
            </a:r>
            <a:r>
              <a:rPr lang="cs-CZ" sz="1400" dirty="0" smtClean="0"/>
              <a:t> </a:t>
            </a:r>
            <a:r>
              <a:rPr lang="cs-CZ" sz="1400" dirty="0" err="1" smtClean="0"/>
              <a:t>fission</a:t>
            </a:r>
            <a:endParaRPr lang="cs-CZ" sz="1400" dirty="0"/>
          </a:p>
        </p:txBody>
      </p:sp>
      <p:graphicFrame>
        <p:nvGraphicFramePr>
          <p:cNvPr id="10" name="Objekt 9"/>
          <p:cNvGraphicFramePr>
            <a:graphicFrameLocks noChangeAspect="1"/>
          </p:cNvGraphicFramePr>
          <p:nvPr>
            <p:extLst>
              <p:ext uri="{D42A27DB-BD31-4B8C-83A1-F6EECF244321}">
                <p14:modId xmlns:p14="http://schemas.microsoft.com/office/powerpoint/2010/main" val="3717561038"/>
              </p:ext>
            </p:extLst>
          </p:nvPr>
        </p:nvGraphicFramePr>
        <p:xfrm>
          <a:off x="655638" y="5300663"/>
          <a:ext cx="6534150" cy="503237"/>
        </p:xfrm>
        <a:graphic>
          <a:graphicData uri="http://schemas.openxmlformats.org/presentationml/2006/ole">
            <mc:AlternateContent xmlns:mc="http://schemas.openxmlformats.org/markup-compatibility/2006">
              <mc:Choice xmlns:v="urn:schemas-microsoft-com:vml" Requires="v">
                <p:oleObj spid="_x0000_s24668" name="Equation" r:id="rId4" imgW="3124080" imgH="241200" progId="Equation.DSMT4">
                  <p:embed/>
                </p:oleObj>
              </mc:Choice>
              <mc:Fallback>
                <p:oleObj name="Equation" r:id="rId4" imgW="3124080" imgH="241200" progId="Equation.DSMT4">
                  <p:embed/>
                  <p:pic>
                    <p:nvPicPr>
                      <p:cNvPr id="0" name="Objekt 6"/>
                      <p:cNvPicPr>
                        <a:picLocks noChangeAspect="1" noChangeArrowheads="1"/>
                      </p:cNvPicPr>
                      <p:nvPr/>
                    </p:nvPicPr>
                    <p:blipFill>
                      <a:blip r:embed="rId5"/>
                      <a:srcRect/>
                      <a:stretch>
                        <a:fillRect/>
                      </a:stretch>
                    </p:blipFill>
                    <p:spPr bwMode="auto">
                      <a:xfrm>
                        <a:off x="655638" y="5300663"/>
                        <a:ext cx="653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4"/>
          <p:cNvSpPr txBox="1">
            <a:spLocks noChangeArrowheads="1"/>
          </p:cNvSpPr>
          <p:nvPr/>
        </p:nvSpPr>
        <p:spPr bwMode="auto">
          <a:xfrm>
            <a:off x="611560" y="4796606"/>
            <a:ext cx="806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err="1" smtClean="0"/>
              <a:t>Here</a:t>
            </a:r>
            <a:r>
              <a:rPr lang="cs-CZ" altLang="cs-CZ" sz="1800" dirty="0" smtClean="0"/>
              <a:t> are </a:t>
            </a:r>
            <a:r>
              <a:rPr lang="cs-CZ" altLang="cs-CZ" sz="1800" dirty="0" err="1" smtClean="0"/>
              <a:t>equations</a:t>
            </a:r>
            <a:r>
              <a:rPr lang="cs-CZ" altLang="cs-CZ" sz="1800" dirty="0" smtClean="0"/>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two</a:t>
            </a:r>
            <a:r>
              <a:rPr lang="cs-CZ" altLang="cs-CZ" sz="1800" dirty="0" smtClean="0"/>
              <a:t> most </a:t>
            </a:r>
            <a:r>
              <a:rPr lang="cs-CZ" altLang="cs-CZ" sz="1800" dirty="0" err="1" smtClean="0"/>
              <a:t>frequent</a:t>
            </a:r>
            <a:r>
              <a:rPr lang="cs-CZ" altLang="cs-CZ" sz="1800" dirty="0" smtClean="0"/>
              <a:t> </a:t>
            </a:r>
            <a:r>
              <a:rPr lang="cs-CZ" altLang="cs-CZ" sz="1800" dirty="0" err="1" smtClean="0"/>
              <a:t>fisison</a:t>
            </a:r>
            <a:r>
              <a:rPr lang="cs-CZ" altLang="cs-CZ" sz="1800" dirty="0" smtClean="0"/>
              <a:t> </a:t>
            </a:r>
            <a:r>
              <a:rPr lang="cs-CZ" altLang="cs-CZ" sz="1800" dirty="0" err="1" smtClean="0"/>
              <a:t>processes</a:t>
            </a:r>
            <a:endParaRPr lang="en-US" altLang="cs-CZ" sz="1800" dirty="0"/>
          </a:p>
        </p:txBody>
      </p:sp>
      <p:graphicFrame>
        <p:nvGraphicFramePr>
          <p:cNvPr id="12" name="Objekt 11"/>
          <p:cNvGraphicFramePr>
            <a:graphicFrameLocks noChangeAspect="1"/>
          </p:cNvGraphicFramePr>
          <p:nvPr>
            <p:extLst>
              <p:ext uri="{D42A27DB-BD31-4B8C-83A1-F6EECF244321}">
                <p14:modId xmlns:p14="http://schemas.microsoft.com/office/powerpoint/2010/main" val="3365354875"/>
              </p:ext>
            </p:extLst>
          </p:nvPr>
        </p:nvGraphicFramePr>
        <p:xfrm>
          <a:off x="658813" y="5949950"/>
          <a:ext cx="6586537" cy="503238"/>
        </p:xfrm>
        <a:graphic>
          <a:graphicData uri="http://schemas.openxmlformats.org/presentationml/2006/ole">
            <mc:AlternateContent xmlns:mc="http://schemas.openxmlformats.org/markup-compatibility/2006">
              <mc:Choice xmlns:v="urn:schemas-microsoft-com:vml" Requires="v">
                <p:oleObj spid="_x0000_s24669" name="Equation" r:id="rId6" imgW="3149280" imgH="241200" progId="Equation.DSMT4">
                  <p:embed/>
                </p:oleObj>
              </mc:Choice>
              <mc:Fallback>
                <p:oleObj name="Equation" r:id="rId6" imgW="3149280" imgH="241200" progId="Equation.DSMT4">
                  <p:embed/>
                  <p:pic>
                    <p:nvPicPr>
                      <p:cNvPr id="0" name=""/>
                      <p:cNvPicPr>
                        <a:picLocks noChangeAspect="1" noChangeArrowheads="1"/>
                      </p:cNvPicPr>
                      <p:nvPr/>
                    </p:nvPicPr>
                    <p:blipFill>
                      <a:blip r:embed="rId7"/>
                      <a:srcRect/>
                      <a:stretch>
                        <a:fillRect/>
                      </a:stretch>
                    </p:blipFill>
                    <p:spPr bwMode="auto">
                      <a:xfrm>
                        <a:off x="658813" y="5949950"/>
                        <a:ext cx="65865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741311666"/>
              </p:ext>
            </p:extLst>
          </p:nvPr>
        </p:nvGraphicFramePr>
        <p:xfrm>
          <a:off x="6088063" y="1700213"/>
          <a:ext cx="1647825" cy="427037"/>
        </p:xfrm>
        <a:graphic>
          <a:graphicData uri="http://schemas.openxmlformats.org/presentationml/2006/ole">
            <mc:AlternateContent xmlns:mc="http://schemas.openxmlformats.org/markup-compatibility/2006">
              <mc:Choice xmlns:v="urn:schemas-microsoft-com:vml" Requires="v">
                <p:oleObj spid="_x0000_s24670" name="Equation" r:id="rId8" imgW="927000" imgH="241200" progId="Equation.DSMT4">
                  <p:embed/>
                </p:oleObj>
              </mc:Choice>
              <mc:Fallback>
                <p:oleObj name="Equation" r:id="rId8" imgW="927000" imgH="241200" progId="Equation.DSMT4">
                  <p:embed/>
                  <p:pic>
                    <p:nvPicPr>
                      <p:cNvPr id="0" name=""/>
                      <p:cNvPicPr>
                        <a:picLocks noChangeAspect="1" noChangeArrowheads="1"/>
                      </p:cNvPicPr>
                      <p:nvPr/>
                    </p:nvPicPr>
                    <p:blipFill>
                      <a:blip r:embed="rId9"/>
                      <a:srcRect/>
                      <a:stretch>
                        <a:fillRect/>
                      </a:stretch>
                    </p:blipFill>
                    <p:spPr bwMode="auto">
                      <a:xfrm>
                        <a:off x="6088063" y="1700213"/>
                        <a:ext cx="1647825" cy="4270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2063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smtClean="0">
                <a:solidFill>
                  <a:srgbClr val="FF0000"/>
                </a:solidFill>
              </a:rPr>
              <a:t>Nuclear F</a:t>
            </a:r>
            <a:r>
              <a:rPr lang="cs-CZ" altLang="cs-CZ" dirty="0" err="1" smtClean="0">
                <a:solidFill>
                  <a:srgbClr val="FF0000"/>
                </a:solidFill>
              </a:rPr>
              <a:t>is</a:t>
            </a:r>
            <a:r>
              <a:rPr lang="en-US" altLang="cs-CZ" dirty="0" err="1" smtClean="0">
                <a:solidFill>
                  <a:srgbClr val="FF0000"/>
                </a:solidFill>
              </a:rPr>
              <a:t>sion</a:t>
            </a:r>
            <a:endParaRPr lang="cs-CZ" altLang="cs-CZ" dirty="0">
              <a:solidFill>
                <a:srgbClr val="FF0000"/>
              </a:solidFill>
            </a:endParaRPr>
          </a:p>
        </p:txBody>
      </p:sp>
      <p:sp>
        <p:nvSpPr>
          <p:cNvPr id="4" name="Text Box 4"/>
          <p:cNvSpPr txBox="1">
            <a:spLocks noChangeArrowheads="1"/>
          </p:cNvSpPr>
          <p:nvPr/>
        </p:nvSpPr>
        <p:spPr bwMode="auto">
          <a:xfrm>
            <a:off x="611560" y="777478"/>
            <a:ext cx="806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defRPr/>
            </a:pPr>
            <a:r>
              <a:rPr lang="cs-CZ" altLang="cs-CZ" sz="1800" dirty="0" err="1" smtClean="0"/>
              <a:t>The</a:t>
            </a:r>
            <a:r>
              <a:rPr lang="cs-CZ" altLang="cs-CZ" sz="1800" dirty="0" smtClean="0"/>
              <a:t> </a:t>
            </a:r>
            <a:r>
              <a:rPr lang="cs-CZ" altLang="cs-CZ" sz="1800" dirty="0" err="1" smtClean="0"/>
              <a:t>neutrons</a:t>
            </a:r>
            <a:r>
              <a:rPr lang="cs-CZ" altLang="cs-CZ" sz="1800" dirty="0" smtClean="0"/>
              <a:t> </a:t>
            </a:r>
            <a:r>
              <a:rPr lang="cs-CZ" altLang="cs-CZ" sz="1800" dirty="0" err="1" smtClean="0"/>
              <a:t>released</a:t>
            </a:r>
            <a:r>
              <a:rPr lang="cs-CZ" altLang="cs-CZ" sz="1800" dirty="0" smtClean="0"/>
              <a:t> by </a:t>
            </a:r>
            <a:r>
              <a:rPr lang="cs-CZ" altLang="cs-CZ" sz="1800" dirty="0" err="1" smtClean="0"/>
              <a:t>fission</a:t>
            </a:r>
            <a:r>
              <a:rPr lang="cs-CZ" altLang="cs-CZ" sz="1800" dirty="0" smtClean="0"/>
              <a:t> </a:t>
            </a:r>
            <a:r>
              <a:rPr lang="cs-CZ" altLang="cs-CZ" sz="1800" dirty="0" err="1" smtClean="0"/>
              <a:t>can</a:t>
            </a:r>
            <a:r>
              <a:rPr lang="cs-CZ" altLang="cs-CZ" sz="1800" dirty="0" smtClean="0"/>
              <a:t> cause a </a:t>
            </a:r>
            <a:r>
              <a:rPr lang="cs-CZ" altLang="cs-CZ" sz="1800" dirty="0" err="1" smtClean="0">
                <a:solidFill>
                  <a:srgbClr val="0000FF"/>
                </a:solidFill>
              </a:rPr>
              <a:t>chain</a:t>
            </a:r>
            <a:r>
              <a:rPr lang="cs-CZ" altLang="cs-CZ" sz="1800" dirty="0" smtClean="0">
                <a:solidFill>
                  <a:srgbClr val="0000FF"/>
                </a:solidFill>
              </a:rPr>
              <a:t> </a:t>
            </a:r>
            <a:r>
              <a:rPr lang="cs-CZ" altLang="cs-CZ" sz="1800" dirty="0" err="1" smtClean="0">
                <a:solidFill>
                  <a:srgbClr val="0000FF"/>
                </a:solidFill>
              </a:rPr>
              <a:t>reaction</a:t>
            </a:r>
            <a:r>
              <a:rPr lang="cs-CZ" altLang="cs-CZ" sz="1800" dirty="0" smtClean="0"/>
              <a:t>. </a:t>
            </a:r>
            <a:endParaRPr lang="en-US" altLang="cs-CZ" sz="18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96752"/>
            <a:ext cx="5172846" cy="5310057"/>
          </a:xfrm>
          <a:prstGeom prst="rect">
            <a:avLst/>
          </a:prstGeom>
        </p:spPr>
      </p:pic>
    </p:spTree>
    <p:extLst>
      <p:ext uri="{BB962C8B-B14F-4D97-AF65-F5344CB8AC3E}">
        <p14:creationId xmlns:p14="http://schemas.microsoft.com/office/powerpoint/2010/main" val="2662951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smtClean="0">
                <a:solidFill>
                  <a:srgbClr val="FF0000"/>
                </a:solidFill>
              </a:rPr>
              <a:t>Nuclear </a:t>
            </a:r>
            <a:r>
              <a:rPr lang="cs-CZ" altLang="cs-CZ" dirty="0" err="1" smtClean="0">
                <a:solidFill>
                  <a:srgbClr val="FF0000"/>
                </a:solidFill>
              </a:rPr>
              <a:t>Power</a:t>
            </a:r>
            <a:r>
              <a:rPr lang="cs-CZ" altLang="cs-CZ" dirty="0" smtClean="0">
                <a:solidFill>
                  <a:srgbClr val="FF0000"/>
                </a:solidFill>
              </a:rPr>
              <a:t> Plant</a:t>
            </a:r>
            <a:endParaRPr lang="cs-CZ" altLang="cs-CZ" dirty="0">
              <a:solidFill>
                <a:srgbClr val="FF0000"/>
              </a:solidFill>
            </a:endParaRPr>
          </a:p>
        </p:txBody>
      </p:sp>
      <p:sp>
        <p:nvSpPr>
          <p:cNvPr id="4" name="Text Box 4"/>
          <p:cNvSpPr txBox="1">
            <a:spLocks noChangeArrowheads="1"/>
          </p:cNvSpPr>
          <p:nvPr/>
        </p:nvSpPr>
        <p:spPr bwMode="auto">
          <a:xfrm>
            <a:off x="611560" y="777478"/>
            <a:ext cx="80645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defRPr/>
            </a:pPr>
            <a:r>
              <a:rPr lang="cs-CZ" altLang="cs-CZ" sz="1800" dirty="0" smtClean="0"/>
              <a:t>A </a:t>
            </a:r>
            <a:r>
              <a:rPr lang="cs-CZ" altLang="cs-CZ" sz="1800" dirty="0" err="1" smtClean="0"/>
              <a:t>nuclear</a:t>
            </a:r>
            <a:r>
              <a:rPr lang="cs-CZ" altLang="cs-CZ" sz="1800" dirty="0" smtClean="0"/>
              <a:t> </a:t>
            </a:r>
            <a:r>
              <a:rPr lang="cs-CZ" altLang="cs-CZ" sz="1800" dirty="0" err="1" smtClean="0"/>
              <a:t>reactor</a:t>
            </a:r>
            <a:r>
              <a:rPr lang="cs-CZ" altLang="cs-CZ" sz="1800" dirty="0" smtClean="0"/>
              <a:t> </a:t>
            </a:r>
            <a:r>
              <a:rPr lang="cs-CZ" altLang="cs-CZ" sz="1800" dirty="0" err="1" smtClean="0"/>
              <a:t>can</a:t>
            </a:r>
            <a:r>
              <a:rPr lang="cs-CZ" altLang="cs-CZ" sz="1800" dirty="0" smtClean="0"/>
              <a:t> </a:t>
            </a:r>
            <a:r>
              <a:rPr lang="cs-CZ" altLang="cs-CZ" sz="1800" dirty="0" err="1" smtClean="0"/>
              <a:t>be</a:t>
            </a:r>
            <a:r>
              <a:rPr lang="cs-CZ" altLang="cs-CZ" sz="1800" dirty="0" smtClean="0"/>
              <a:t> </a:t>
            </a:r>
            <a:r>
              <a:rPr lang="cs-CZ" altLang="cs-CZ" sz="1800" dirty="0" err="1" smtClean="0"/>
              <a:t>used</a:t>
            </a:r>
            <a:r>
              <a:rPr lang="cs-CZ" altLang="cs-CZ" sz="1800" dirty="0" smtClean="0"/>
              <a:t> as a </a:t>
            </a:r>
            <a:r>
              <a:rPr lang="cs-CZ" altLang="cs-CZ" sz="1800" dirty="0" err="1" smtClean="0"/>
              <a:t>heat</a:t>
            </a:r>
            <a:r>
              <a:rPr lang="cs-CZ" altLang="cs-CZ" sz="1800" dirty="0" smtClean="0"/>
              <a:t> source </a:t>
            </a:r>
            <a:r>
              <a:rPr lang="cs-CZ" altLang="cs-CZ" sz="1800" dirty="0" err="1" smtClean="0"/>
              <a:t>for</a:t>
            </a:r>
            <a:r>
              <a:rPr lang="cs-CZ" altLang="cs-CZ" sz="1800" dirty="0" smtClean="0"/>
              <a:t> </a:t>
            </a:r>
            <a:r>
              <a:rPr lang="cs-CZ" altLang="cs-CZ" sz="1800" dirty="0" err="1" smtClean="0"/>
              <a:t>the</a:t>
            </a:r>
            <a:r>
              <a:rPr lang="cs-CZ" altLang="cs-CZ" sz="1800" dirty="0" smtClean="0"/>
              <a:t> </a:t>
            </a:r>
            <a:r>
              <a:rPr lang="cs-CZ" altLang="cs-CZ" sz="1800" dirty="0" err="1" smtClean="0"/>
              <a:t>nuclear</a:t>
            </a:r>
            <a:r>
              <a:rPr lang="cs-CZ" altLang="cs-CZ" sz="1800" dirty="0" smtClean="0"/>
              <a:t> </a:t>
            </a:r>
            <a:r>
              <a:rPr lang="cs-CZ" altLang="cs-CZ" sz="1800" dirty="0" err="1" smtClean="0"/>
              <a:t>power</a:t>
            </a:r>
            <a:r>
              <a:rPr lang="cs-CZ" altLang="cs-CZ" sz="1800" dirty="0" smtClean="0"/>
              <a:t> plant.</a:t>
            </a:r>
          </a:p>
          <a:p>
            <a:pPr marL="285750" indent="-285750" eaLnBrk="1" hangingPunct="1">
              <a:spcBef>
                <a:spcPct val="50000"/>
              </a:spcBef>
              <a:defRPr/>
            </a:pPr>
            <a:r>
              <a:rPr lang="cs-CZ" altLang="cs-CZ" sz="1800" dirty="0" err="1" smtClean="0"/>
              <a:t>One</a:t>
            </a:r>
            <a:r>
              <a:rPr lang="cs-CZ" altLang="cs-CZ" sz="1800" dirty="0" smtClean="0"/>
              <a:t> </a:t>
            </a:r>
            <a:r>
              <a:rPr lang="cs-CZ" altLang="cs-CZ" sz="1800" dirty="0" err="1" smtClean="0"/>
              <a:t>fission</a:t>
            </a:r>
            <a:r>
              <a:rPr lang="cs-CZ" altLang="cs-CZ" sz="1800" dirty="0" smtClean="0"/>
              <a:t> </a:t>
            </a:r>
            <a:r>
              <a:rPr lang="cs-CZ" altLang="cs-CZ" sz="1800" dirty="0" err="1" smtClean="0"/>
              <a:t>releases</a:t>
            </a:r>
            <a:r>
              <a:rPr lang="cs-CZ" altLang="cs-CZ" sz="1800" dirty="0" smtClean="0"/>
              <a:t> </a:t>
            </a:r>
            <a:r>
              <a:rPr lang="cs-CZ" altLang="cs-CZ" sz="1800" dirty="0" err="1" smtClean="0"/>
              <a:t>energy</a:t>
            </a:r>
            <a:r>
              <a:rPr lang="cs-CZ" altLang="cs-CZ" sz="1800" dirty="0" smtClean="0"/>
              <a:t> </a:t>
            </a:r>
            <a:r>
              <a:rPr lang="cs-CZ" altLang="cs-CZ" sz="1800" dirty="0" err="1" smtClean="0"/>
              <a:t>around</a:t>
            </a:r>
            <a:r>
              <a:rPr lang="cs-CZ" altLang="cs-CZ" sz="1800" dirty="0" smtClean="0"/>
              <a:t> 200 </a:t>
            </a:r>
            <a:r>
              <a:rPr lang="cs-CZ" altLang="cs-CZ" sz="1800" dirty="0" err="1" smtClean="0"/>
              <a:t>MeV</a:t>
            </a:r>
            <a:r>
              <a:rPr lang="cs-CZ" altLang="cs-CZ" sz="1800" dirty="0" smtClean="0"/>
              <a:t>.</a:t>
            </a:r>
            <a:endParaRPr lang="cs-CZ" altLang="cs-CZ" sz="1800" dirty="0"/>
          </a:p>
          <a:p>
            <a:pPr marL="285750" indent="-285750" eaLnBrk="1" hangingPunct="1">
              <a:spcBef>
                <a:spcPct val="50000"/>
              </a:spcBef>
              <a:defRPr/>
            </a:pPr>
            <a:r>
              <a:rPr lang="cs-CZ" altLang="cs-CZ" sz="1800" dirty="0" err="1" smtClean="0"/>
              <a:t>The</a:t>
            </a:r>
            <a:r>
              <a:rPr lang="cs-CZ" altLang="cs-CZ" sz="1800" dirty="0" smtClean="0"/>
              <a:t> </a:t>
            </a:r>
            <a:r>
              <a:rPr lang="cs-CZ" altLang="cs-CZ" sz="1800" dirty="0" err="1" smtClean="0"/>
              <a:t>fission</a:t>
            </a:r>
            <a:r>
              <a:rPr lang="cs-CZ" altLang="cs-CZ" sz="1800" dirty="0" smtClean="0"/>
              <a:t> </a:t>
            </a:r>
            <a:r>
              <a:rPr lang="cs-CZ" altLang="cs-CZ" sz="1800" dirty="0" err="1" smtClean="0"/>
              <a:t>of</a:t>
            </a:r>
            <a:r>
              <a:rPr lang="cs-CZ" altLang="cs-CZ" sz="1800" dirty="0" smtClean="0"/>
              <a:t> 1g </a:t>
            </a:r>
            <a:r>
              <a:rPr lang="cs-CZ" altLang="cs-CZ" sz="1800" dirty="0" err="1" smtClean="0"/>
              <a:t>of</a:t>
            </a:r>
            <a:r>
              <a:rPr lang="cs-CZ" altLang="cs-CZ" sz="1800" dirty="0" smtClean="0"/>
              <a:t> </a:t>
            </a:r>
            <a:r>
              <a:rPr lang="cs-CZ" altLang="cs-CZ" sz="1800" baseline="30000" dirty="0" smtClean="0"/>
              <a:t>235</a:t>
            </a:r>
            <a:r>
              <a:rPr lang="cs-CZ" altLang="cs-CZ" sz="1800" dirty="0" smtClean="0"/>
              <a:t>U </a:t>
            </a:r>
            <a:r>
              <a:rPr lang="cs-CZ" altLang="cs-CZ" sz="1800" dirty="0" err="1" smtClean="0"/>
              <a:t>or</a:t>
            </a:r>
            <a:r>
              <a:rPr lang="cs-CZ" altLang="cs-CZ" sz="1800" dirty="0" smtClean="0"/>
              <a:t> </a:t>
            </a:r>
            <a:r>
              <a:rPr lang="cs-CZ" altLang="cs-CZ" sz="1800" baseline="30000" dirty="0" smtClean="0"/>
              <a:t>239</a:t>
            </a:r>
            <a:r>
              <a:rPr lang="cs-CZ" altLang="cs-CZ" sz="1800" dirty="0" smtClean="0"/>
              <a:t>Pu </a:t>
            </a:r>
            <a:r>
              <a:rPr lang="cs-CZ" altLang="cs-CZ" sz="1800" dirty="0" err="1" smtClean="0"/>
              <a:t>liberates</a:t>
            </a:r>
            <a:r>
              <a:rPr lang="cs-CZ" altLang="cs-CZ" sz="1800" dirty="0" smtClean="0"/>
              <a:t> </a:t>
            </a:r>
            <a:r>
              <a:rPr lang="cs-CZ" altLang="cs-CZ" sz="1800" dirty="0" err="1" smtClean="0"/>
              <a:t>around</a:t>
            </a:r>
            <a:r>
              <a:rPr lang="cs-CZ" altLang="cs-CZ" sz="1800" dirty="0" smtClean="0"/>
              <a:t> 1 MW </a:t>
            </a:r>
            <a:r>
              <a:rPr lang="cs-CZ" altLang="cs-CZ" sz="1800" dirty="0" err="1" smtClean="0"/>
              <a:t>of</a:t>
            </a:r>
            <a:r>
              <a:rPr lang="cs-CZ" altLang="cs-CZ" sz="1800" dirty="0" smtClean="0"/>
              <a:t> </a:t>
            </a:r>
            <a:r>
              <a:rPr lang="cs-CZ" altLang="cs-CZ" sz="1800" dirty="0" err="1" smtClean="0"/>
              <a:t>power</a:t>
            </a:r>
            <a:r>
              <a:rPr lang="cs-CZ" altLang="cs-CZ" sz="1800" dirty="0" smtClean="0"/>
              <a:t> per </a:t>
            </a:r>
            <a:r>
              <a:rPr lang="cs-CZ" altLang="cs-CZ" sz="1800" dirty="0" err="1" smtClean="0"/>
              <a:t>day</a:t>
            </a:r>
            <a:r>
              <a:rPr lang="cs-CZ" altLang="cs-CZ" sz="1800" dirty="0" smtClean="0"/>
              <a:t>.</a:t>
            </a:r>
          </a:p>
          <a:p>
            <a:pPr marL="285750" indent="-285750" eaLnBrk="1" hangingPunct="1">
              <a:spcBef>
                <a:spcPct val="50000"/>
              </a:spcBef>
              <a:defRPr/>
            </a:pPr>
            <a:r>
              <a:rPr lang="cs-CZ" altLang="cs-CZ" sz="1800" dirty="0" err="1" smtClean="0"/>
              <a:t>This</a:t>
            </a:r>
            <a:r>
              <a:rPr lang="cs-CZ" altLang="cs-CZ" sz="1800" dirty="0" smtClean="0"/>
              <a:t> </a:t>
            </a:r>
            <a:r>
              <a:rPr lang="cs-CZ" altLang="cs-CZ" sz="1800" dirty="0" err="1" smtClean="0"/>
              <a:t>is</a:t>
            </a:r>
            <a:r>
              <a:rPr lang="cs-CZ" altLang="cs-CZ" sz="1800" dirty="0" smtClean="0"/>
              <a:t> </a:t>
            </a:r>
            <a:r>
              <a:rPr lang="cs-CZ" altLang="cs-CZ" sz="1800" dirty="0" err="1" smtClean="0"/>
              <a:t>energy</a:t>
            </a:r>
            <a:r>
              <a:rPr lang="cs-CZ" altLang="cs-CZ" sz="1800" dirty="0" smtClean="0"/>
              <a:t> </a:t>
            </a:r>
            <a:r>
              <a:rPr lang="cs-CZ" altLang="cs-CZ" sz="1800" dirty="0" err="1" smtClean="0"/>
              <a:t>comparable</a:t>
            </a:r>
            <a:r>
              <a:rPr lang="cs-CZ" altLang="cs-CZ" sz="1800" dirty="0" smtClean="0"/>
              <a:t> to </a:t>
            </a:r>
            <a:r>
              <a:rPr lang="cs-CZ" altLang="cs-CZ" sz="1800" dirty="0" err="1" smtClean="0"/>
              <a:t>burning</a:t>
            </a:r>
            <a:r>
              <a:rPr lang="cs-CZ" altLang="cs-CZ" sz="1800" dirty="0" smtClean="0"/>
              <a:t> 3 </a:t>
            </a:r>
            <a:r>
              <a:rPr lang="cs-CZ" altLang="cs-CZ" sz="1800" dirty="0" err="1" smtClean="0"/>
              <a:t>tons</a:t>
            </a:r>
            <a:r>
              <a:rPr lang="cs-CZ" altLang="cs-CZ" sz="1800" dirty="0" smtClean="0"/>
              <a:t> </a:t>
            </a:r>
            <a:r>
              <a:rPr lang="cs-CZ" altLang="cs-CZ" sz="1800" dirty="0" err="1" smtClean="0"/>
              <a:t>of</a:t>
            </a:r>
            <a:r>
              <a:rPr lang="cs-CZ" altLang="cs-CZ" sz="1800" dirty="0" smtClean="0"/>
              <a:t> </a:t>
            </a:r>
            <a:r>
              <a:rPr lang="cs-CZ" altLang="cs-CZ" sz="1800" dirty="0" err="1" smtClean="0"/>
              <a:t>coal</a:t>
            </a:r>
            <a:r>
              <a:rPr lang="cs-CZ" altLang="cs-CZ" sz="1800" dirty="0" smtClean="0"/>
              <a:t> </a:t>
            </a:r>
            <a:r>
              <a:rPr lang="cs-CZ" altLang="cs-CZ" sz="1800" dirty="0" err="1" smtClean="0"/>
              <a:t>or</a:t>
            </a:r>
            <a:r>
              <a:rPr lang="cs-CZ" altLang="cs-CZ" sz="1800" dirty="0" smtClean="0"/>
              <a:t> 2000 </a:t>
            </a:r>
            <a:r>
              <a:rPr lang="cs-CZ" altLang="cs-CZ" sz="1800" dirty="0" err="1" smtClean="0"/>
              <a:t>liters</a:t>
            </a:r>
            <a:r>
              <a:rPr lang="cs-CZ" altLang="cs-CZ" sz="1800" dirty="0" smtClean="0"/>
              <a:t> </a:t>
            </a:r>
            <a:r>
              <a:rPr lang="cs-CZ" altLang="cs-CZ" sz="1800" dirty="0" err="1" smtClean="0"/>
              <a:t>of</a:t>
            </a:r>
            <a:r>
              <a:rPr lang="cs-CZ" altLang="cs-CZ" sz="1800" dirty="0" smtClean="0"/>
              <a:t> </a:t>
            </a:r>
            <a:r>
              <a:rPr lang="cs-CZ" altLang="cs-CZ" sz="1800" dirty="0" err="1" smtClean="0"/>
              <a:t>petrol</a:t>
            </a:r>
            <a:r>
              <a:rPr lang="cs-CZ" altLang="cs-CZ" sz="1800" dirty="0" smtClean="0"/>
              <a:t>. </a:t>
            </a:r>
            <a:endParaRPr lang="en-US" altLang="cs-CZ" sz="18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626" y="2836412"/>
            <a:ext cx="4572638" cy="3400900"/>
          </a:xfrm>
          <a:prstGeom prst="rect">
            <a:avLst/>
          </a:prstGeom>
        </p:spPr>
      </p:pic>
    </p:spTree>
    <p:extLst>
      <p:ext uri="{BB962C8B-B14F-4D97-AF65-F5344CB8AC3E}">
        <p14:creationId xmlns:p14="http://schemas.microsoft.com/office/powerpoint/2010/main" val="745225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smtClean="0">
                <a:solidFill>
                  <a:srgbClr val="FF0000"/>
                </a:solidFill>
              </a:rPr>
              <a:t>Nuclear F</a:t>
            </a:r>
            <a:r>
              <a:rPr lang="cs-CZ" altLang="cs-CZ" dirty="0" err="1" smtClean="0">
                <a:solidFill>
                  <a:srgbClr val="FF0000"/>
                </a:solidFill>
              </a:rPr>
              <a:t>usion</a:t>
            </a:r>
            <a:endParaRPr lang="cs-CZ" altLang="cs-CZ" dirty="0">
              <a:solidFill>
                <a:srgbClr val="FF0000"/>
              </a:solidFill>
            </a:endParaRPr>
          </a:p>
        </p:txBody>
      </p:sp>
      <p:sp>
        <p:nvSpPr>
          <p:cNvPr id="3" name="Text Box 4"/>
          <p:cNvSpPr txBox="1">
            <a:spLocks noChangeArrowheads="1"/>
          </p:cNvSpPr>
          <p:nvPr/>
        </p:nvSpPr>
        <p:spPr bwMode="auto">
          <a:xfrm>
            <a:off x="611560" y="777478"/>
            <a:ext cx="8064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en-US" altLang="cs-CZ" sz="1800" dirty="0"/>
              <a:t>In a nuclear fusion reaction, two or more </a:t>
            </a:r>
            <a:r>
              <a:rPr lang="en-US" altLang="cs-CZ" sz="1800" dirty="0">
                <a:solidFill>
                  <a:srgbClr val="0000FF"/>
                </a:solidFill>
              </a:rPr>
              <a:t>light nuclei </a:t>
            </a:r>
            <a:r>
              <a:rPr lang="cs-CZ" altLang="cs-CZ" sz="1800" dirty="0" err="1" smtClean="0">
                <a:solidFill>
                  <a:srgbClr val="0000FF"/>
                </a:solidFill>
              </a:rPr>
              <a:t>combine</a:t>
            </a:r>
            <a:r>
              <a:rPr lang="cs-CZ" altLang="cs-CZ" sz="1800" dirty="0" smtClean="0">
                <a:solidFill>
                  <a:srgbClr val="0000FF"/>
                </a:solidFill>
              </a:rPr>
              <a:t> </a:t>
            </a:r>
            <a:r>
              <a:rPr lang="en-US" altLang="cs-CZ" sz="1800" dirty="0" smtClean="0">
                <a:solidFill>
                  <a:srgbClr val="0000FF"/>
                </a:solidFill>
              </a:rPr>
              <a:t>to </a:t>
            </a:r>
            <a:r>
              <a:rPr lang="en-US" altLang="cs-CZ" sz="1800" dirty="0">
                <a:solidFill>
                  <a:srgbClr val="0000FF"/>
                </a:solidFill>
              </a:rPr>
              <a:t>form a larger nucleus</a:t>
            </a:r>
            <a:r>
              <a:rPr lang="en-US" altLang="cs-CZ" sz="1800" dirty="0" smtClean="0"/>
              <a:t>.</a:t>
            </a:r>
            <a:r>
              <a:rPr lang="cs-CZ" altLang="cs-CZ" sz="1800" dirty="0" smtClean="0"/>
              <a:t> </a:t>
            </a:r>
            <a:r>
              <a:rPr lang="cs-CZ" altLang="cs-CZ" sz="1800" dirty="0" err="1" smtClean="0"/>
              <a:t>The</a:t>
            </a:r>
            <a:r>
              <a:rPr lang="cs-CZ" altLang="cs-CZ" sz="1800" dirty="0" smtClean="0"/>
              <a:t> </a:t>
            </a:r>
            <a:r>
              <a:rPr lang="cs-CZ" altLang="cs-CZ" sz="1800" dirty="0" err="1" smtClean="0"/>
              <a:t>process</a:t>
            </a:r>
            <a:r>
              <a:rPr lang="cs-CZ" altLang="cs-CZ" sz="1800" dirty="0" smtClean="0"/>
              <a:t> </a:t>
            </a:r>
            <a:r>
              <a:rPr lang="cs-CZ" altLang="cs-CZ" sz="1800" dirty="0" err="1" smtClean="0"/>
              <a:t>is</a:t>
            </a:r>
            <a:r>
              <a:rPr lang="cs-CZ" altLang="cs-CZ" sz="1800" dirty="0" smtClean="0"/>
              <a:t> </a:t>
            </a:r>
            <a:r>
              <a:rPr lang="cs-CZ" altLang="cs-CZ" sz="1800" dirty="0" err="1" smtClean="0"/>
              <a:t>hindered</a:t>
            </a:r>
            <a:r>
              <a:rPr lang="cs-CZ" altLang="cs-CZ" sz="1800" dirty="0" smtClean="0"/>
              <a:t> by </a:t>
            </a:r>
            <a:r>
              <a:rPr lang="cs-CZ" altLang="cs-CZ" sz="1800" dirty="0" err="1" smtClean="0"/>
              <a:t>the</a:t>
            </a:r>
            <a:r>
              <a:rPr lang="cs-CZ" altLang="cs-CZ" sz="1800" dirty="0" smtClean="0"/>
              <a:t> Coulomb </a:t>
            </a:r>
            <a:r>
              <a:rPr lang="cs-CZ" altLang="cs-CZ" sz="1800" dirty="0" err="1" smtClean="0"/>
              <a:t>repulsion</a:t>
            </a:r>
            <a:r>
              <a:rPr lang="cs-CZ" altLang="cs-CZ" sz="1800" dirty="0" smtClean="0"/>
              <a:t> (Coulomb </a:t>
            </a:r>
            <a:r>
              <a:rPr lang="cs-CZ" altLang="cs-CZ" sz="1800" dirty="0" err="1" smtClean="0"/>
              <a:t>barrier</a:t>
            </a:r>
            <a:r>
              <a:rPr lang="cs-CZ" altLang="cs-CZ" sz="1800" dirty="0" smtClean="0"/>
              <a:t>) </a:t>
            </a:r>
            <a:r>
              <a:rPr lang="cs-CZ" altLang="cs-CZ" sz="1800" dirty="0" err="1" smtClean="0"/>
              <a:t>preventing</a:t>
            </a:r>
            <a:r>
              <a:rPr lang="cs-CZ" altLang="cs-CZ" sz="1800" dirty="0" smtClean="0"/>
              <a:t> </a:t>
            </a:r>
            <a:r>
              <a:rPr lang="cs-CZ" altLang="cs-CZ" sz="1800" dirty="0" err="1" smtClean="0"/>
              <a:t>the</a:t>
            </a:r>
            <a:r>
              <a:rPr lang="cs-CZ" altLang="cs-CZ" sz="1800" dirty="0" smtClean="0"/>
              <a:t> </a:t>
            </a:r>
            <a:r>
              <a:rPr lang="cs-CZ" altLang="cs-CZ" sz="1800" dirty="0" err="1" smtClean="0"/>
              <a:t>parcticles</a:t>
            </a:r>
            <a:r>
              <a:rPr lang="cs-CZ" altLang="cs-CZ" sz="1800" dirty="0" smtClean="0"/>
              <a:t> to </a:t>
            </a:r>
            <a:r>
              <a:rPr lang="cs-CZ" altLang="cs-CZ" sz="1800" dirty="0" err="1" smtClean="0"/>
              <a:t>get</a:t>
            </a:r>
            <a:r>
              <a:rPr lang="cs-CZ" altLang="cs-CZ" sz="1800" dirty="0" smtClean="0"/>
              <a:t> </a:t>
            </a:r>
            <a:r>
              <a:rPr lang="cs-CZ" altLang="cs-CZ" sz="1800" dirty="0" err="1" smtClean="0"/>
              <a:t>close</a:t>
            </a:r>
            <a:r>
              <a:rPr lang="cs-CZ" altLang="cs-CZ" sz="1800" dirty="0" smtClean="0"/>
              <a:t> </a:t>
            </a:r>
            <a:r>
              <a:rPr lang="cs-CZ" altLang="cs-CZ" sz="1800" dirty="0" err="1" smtClean="0"/>
              <a:t>enough</a:t>
            </a:r>
            <a:r>
              <a:rPr lang="cs-CZ" altLang="cs-CZ" sz="1800" dirty="0" smtClean="0"/>
              <a:t> to </a:t>
            </a:r>
            <a:r>
              <a:rPr lang="cs-CZ" altLang="cs-CZ" sz="1800" dirty="0" err="1" smtClean="0"/>
              <a:t>each</a:t>
            </a:r>
            <a:r>
              <a:rPr lang="cs-CZ" altLang="cs-CZ" sz="1800" dirty="0" smtClean="0"/>
              <a:t> </a:t>
            </a:r>
            <a:r>
              <a:rPr lang="cs-CZ" altLang="cs-CZ" sz="1800" dirty="0" err="1" smtClean="0"/>
              <a:t>other</a:t>
            </a:r>
            <a:r>
              <a:rPr lang="cs-CZ" altLang="cs-CZ" sz="1800" dirty="0" smtClean="0"/>
              <a:t>. </a:t>
            </a:r>
            <a:endParaRPr lang="en-US" altLang="cs-CZ" sz="1800" dirty="0"/>
          </a:p>
        </p:txBody>
      </p:sp>
      <p:sp>
        <p:nvSpPr>
          <p:cNvPr id="4" name="Text Box 4"/>
          <p:cNvSpPr txBox="1">
            <a:spLocks noChangeArrowheads="1"/>
          </p:cNvSpPr>
          <p:nvPr/>
        </p:nvSpPr>
        <p:spPr bwMode="auto">
          <a:xfrm>
            <a:off x="611560" y="1713582"/>
            <a:ext cx="8064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smtClean="0"/>
              <a:t>To start </a:t>
            </a:r>
            <a:r>
              <a:rPr lang="cs-CZ" altLang="cs-CZ" sz="1800" dirty="0" err="1" smtClean="0"/>
              <a:t>the</a:t>
            </a:r>
            <a:r>
              <a:rPr lang="cs-CZ" altLang="cs-CZ" sz="1800" dirty="0" smtClean="0"/>
              <a:t> </a:t>
            </a:r>
            <a:r>
              <a:rPr lang="cs-CZ" altLang="cs-CZ" sz="1800" dirty="0" err="1" smtClean="0"/>
              <a:t>fusion</a:t>
            </a:r>
            <a:r>
              <a:rPr lang="cs-CZ" altLang="cs-CZ" sz="1800" dirty="0" smtClean="0"/>
              <a:t> </a:t>
            </a:r>
            <a:r>
              <a:rPr lang="cs-CZ" altLang="cs-CZ" sz="1800" dirty="0" err="1" smtClean="0"/>
              <a:t>we</a:t>
            </a:r>
            <a:r>
              <a:rPr lang="cs-CZ" altLang="cs-CZ" sz="1800" dirty="0" smtClean="0"/>
              <a:t> </a:t>
            </a:r>
            <a:r>
              <a:rPr lang="cs-CZ" altLang="cs-CZ" sz="1800" dirty="0" err="1" smtClean="0"/>
              <a:t>need</a:t>
            </a:r>
            <a:r>
              <a:rPr lang="cs-CZ" altLang="cs-CZ" sz="1800" dirty="0" smtClean="0"/>
              <a:t> </a:t>
            </a:r>
            <a:r>
              <a:rPr lang="cs-CZ" altLang="cs-CZ" sz="1800" dirty="0" err="1" smtClean="0"/>
              <a:t>first</a:t>
            </a:r>
            <a:r>
              <a:rPr lang="cs-CZ" altLang="cs-CZ" sz="1800" dirty="0" smtClean="0"/>
              <a:t> to </a:t>
            </a:r>
            <a:r>
              <a:rPr lang="cs-CZ" altLang="cs-CZ" sz="1800" dirty="0" err="1" smtClean="0"/>
              <a:t>give</a:t>
            </a:r>
            <a:r>
              <a:rPr lang="cs-CZ" altLang="cs-CZ" sz="1800" dirty="0" smtClean="0"/>
              <a:t> </a:t>
            </a:r>
            <a:r>
              <a:rPr lang="cs-CZ" altLang="cs-CZ" sz="1800" dirty="0" err="1" smtClean="0"/>
              <a:t>particles</a:t>
            </a:r>
            <a:r>
              <a:rPr lang="cs-CZ" altLang="cs-CZ" sz="1800" dirty="0" smtClean="0"/>
              <a:t> </a:t>
            </a:r>
            <a:r>
              <a:rPr lang="cs-CZ" altLang="cs-CZ" sz="1800" dirty="0" err="1" smtClean="0"/>
              <a:t>enough</a:t>
            </a:r>
            <a:r>
              <a:rPr lang="cs-CZ" altLang="cs-CZ" sz="1800" dirty="0" smtClean="0"/>
              <a:t> </a:t>
            </a:r>
            <a:r>
              <a:rPr lang="cs-CZ" altLang="cs-CZ" sz="1800" dirty="0" err="1" smtClean="0"/>
              <a:t>kinetic</a:t>
            </a:r>
            <a:r>
              <a:rPr lang="cs-CZ" altLang="cs-CZ" sz="1800" dirty="0" smtClean="0"/>
              <a:t> </a:t>
            </a:r>
            <a:r>
              <a:rPr lang="cs-CZ" altLang="cs-CZ" sz="1800" dirty="0" err="1" smtClean="0"/>
              <a:t>energy</a:t>
            </a:r>
            <a:r>
              <a:rPr lang="cs-CZ" altLang="cs-CZ" sz="1800" dirty="0" smtClean="0"/>
              <a:t> to </a:t>
            </a:r>
            <a:r>
              <a:rPr lang="cs-CZ" altLang="cs-CZ" sz="1800" dirty="0" err="1" smtClean="0"/>
              <a:t>overcome</a:t>
            </a:r>
            <a:r>
              <a:rPr lang="cs-CZ" altLang="cs-CZ" sz="1800" dirty="0" smtClean="0"/>
              <a:t> </a:t>
            </a:r>
            <a:r>
              <a:rPr lang="cs-CZ" altLang="cs-CZ" sz="1800" dirty="0" err="1" smtClean="0"/>
              <a:t>the</a:t>
            </a:r>
            <a:r>
              <a:rPr lang="cs-CZ" altLang="cs-CZ" sz="1800" dirty="0" smtClean="0"/>
              <a:t> Coulomb </a:t>
            </a:r>
            <a:r>
              <a:rPr lang="cs-CZ" altLang="cs-CZ" sz="1800" dirty="0" err="1" smtClean="0"/>
              <a:t>barrier</a:t>
            </a:r>
            <a:r>
              <a:rPr lang="cs-CZ" altLang="cs-CZ" sz="1800" dirty="0" smtClean="0"/>
              <a:t>. </a:t>
            </a:r>
            <a:r>
              <a:rPr lang="cs-CZ" altLang="cs-CZ" sz="1800" dirty="0" err="1" smtClean="0"/>
              <a:t>This</a:t>
            </a:r>
            <a:r>
              <a:rPr lang="cs-CZ" altLang="cs-CZ" sz="1800" dirty="0" smtClean="0"/>
              <a:t> </a:t>
            </a:r>
            <a:r>
              <a:rPr lang="cs-CZ" altLang="cs-CZ" sz="1800" dirty="0" err="1" smtClean="0"/>
              <a:t>can</a:t>
            </a:r>
            <a:r>
              <a:rPr lang="cs-CZ" altLang="cs-CZ" sz="1800" dirty="0" smtClean="0"/>
              <a:t> </a:t>
            </a:r>
            <a:r>
              <a:rPr lang="cs-CZ" altLang="cs-CZ" sz="1800" dirty="0" err="1" smtClean="0"/>
              <a:t>be</a:t>
            </a:r>
            <a:r>
              <a:rPr lang="cs-CZ" altLang="cs-CZ" sz="1800" dirty="0" smtClean="0"/>
              <a:t> </a:t>
            </a:r>
            <a:r>
              <a:rPr lang="cs-CZ" altLang="cs-CZ" sz="1800" dirty="0" err="1" smtClean="0"/>
              <a:t>achieved</a:t>
            </a:r>
            <a:r>
              <a:rPr lang="cs-CZ" altLang="cs-CZ" sz="1800" dirty="0" smtClean="0"/>
              <a:t> by very </a:t>
            </a:r>
            <a:r>
              <a:rPr lang="cs-CZ" altLang="cs-CZ" sz="1800" dirty="0" err="1" smtClean="0"/>
              <a:t>high</a:t>
            </a:r>
            <a:r>
              <a:rPr lang="cs-CZ" altLang="cs-CZ" sz="1800" dirty="0" smtClean="0"/>
              <a:t> </a:t>
            </a:r>
            <a:r>
              <a:rPr lang="cs-CZ" altLang="cs-CZ" sz="1800" dirty="0" err="1" smtClean="0"/>
              <a:t>temperature</a:t>
            </a:r>
            <a:r>
              <a:rPr lang="cs-CZ" altLang="cs-CZ" sz="1800" dirty="0" smtClean="0"/>
              <a:t> (10</a:t>
            </a:r>
            <a:r>
              <a:rPr lang="cs-CZ" altLang="cs-CZ" sz="1800" baseline="30000" dirty="0" smtClean="0"/>
              <a:t>7</a:t>
            </a:r>
            <a:r>
              <a:rPr lang="cs-CZ" altLang="cs-CZ" sz="1800" dirty="0" smtClean="0"/>
              <a:t> – 10</a:t>
            </a:r>
            <a:r>
              <a:rPr lang="cs-CZ" altLang="cs-CZ" sz="1800" baseline="30000" dirty="0" smtClean="0"/>
              <a:t>8</a:t>
            </a:r>
            <a:r>
              <a:rPr lang="cs-CZ" altLang="cs-CZ" sz="1800" dirty="0" smtClean="0"/>
              <a:t> K). </a:t>
            </a:r>
            <a:endParaRPr lang="en-US" altLang="cs-CZ" sz="1800" dirty="0"/>
          </a:p>
        </p:txBody>
      </p:sp>
      <p:sp>
        <p:nvSpPr>
          <p:cNvPr id="5" name="Text Box 4"/>
          <p:cNvSpPr txBox="1">
            <a:spLocks noChangeArrowheads="1"/>
          </p:cNvSpPr>
          <p:nvPr/>
        </p:nvSpPr>
        <p:spPr bwMode="auto">
          <a:xfrm>
            <a:off x="611560" y="2793702"/>
            <a:ext cx="8064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err="1" smtClean="0"/>
              <a:t>There</a:t>
            </a:r>
            <a:r>
              <a:rPr lang="cs-CZ" altLang="cs-CZ" sz="1800" dirty="0" smtClean="0"/>
              <a:t> are many </a:t>
            </a:r>
            <a:r>
              <a:rPr lang="cs-CZ" altLang="cs-CZ" sz="1800" dirty="0" err="1" smtClean="0"/>
              <a:t>combinations</a:t>
            </a:r>
            <a:r>
              <a:rPr lang="cs-CZ" altLang="cs-CZ" sz="1800" dirty="0" smtClean="0"/>
              <a:t> </a:t>
            </a:r>
            <a:r>
              <a:rPr lang="cs-CZ" altLang="cs-CZ" sz="1800" dirty="0" err="1" smtClean="0"/>
              <a:t>of</a:t>
            </a:r>
            <a:r>
              <a:rPr lang="cs-CZ" altLang="cs-CZ" sz="1800" dirty="0" smtClean="0"/>
              <a:t> </a:t>
            </a:r>
            <a:r>
              <a:rPr lang="cs-CZ" altLang="cs-CZ" sz="1800" dirty="0" err="1" smtClean="0"/>
              <a:t>possible</a:t>
            </a:r>
            <a:r>
              <a:rPr lang="cs-CZ" altLang="cs-CZ" sz="1800" dirty="0" smtClean="0"/>
              <a:t> </a:t>
            </a:r>
            <a:r>
              <a:rPr lang="cs-CZ" altLang="cs-CZ" sz="1800" dirty="0" err="1" smtClean="0"/>
              <a:t>nuclear</a:t>
            </a:r>
            <a:r>
              <a:rPr lang="cs-CZ" altLang="cs-CZ" sz="1800" dirty="0" smtClean="0"/>
              <a:t> </a:t>
            </a:r>
            <a:r>
              <a:rPr lang="cs-CZ" altLang="cs-CZ" sz="1800" dirty="0" err="1" smtClean="0"/>
              <a:t>fusions</a:t>
            </a:r>
            <a:r>
              <a:rPr lang="cs-CZ" altLang="cs-CZ" sz="1800" dirty="0" smtClean="0"/>
              <a:t>, </a:t>
            </a:r>
            <a:r>
              <a:rPr lang="cs-CZ" altLang="cs-CZ" sz="1800" dirty="0" err="1" smtClean="0"/>
              <a:t>here</a:t>
            </a:r>
            <a:r>
              <a:rPr lang="cs-CZ" altLang="cs-CZ" sz="1800" dirty="0" smtClean="0"/>
              <a:t> are </a:t>
            </a:r>
            <a:r>
              <a:rPr lang="cs-CZ" altLang="cs-CZ" sz="1800" dirty="0" err="1" smtClean="0"/>
              <a:t>some</a:t>
            </a:r>
            <a:r>
              <a:rPr lang="cs-CZ" altLang="cs-CZ" sz="1800" dirty="0" smtClean="0"/>
              <a:t> </a:t>
            </a:r>
            <a:r>
              <a:rPr lang="cs-CZ" altLang="cs-CZ" sz="1800" dirty="0" err="1" smtClean="0"/>
              <a:t>examples</a:t>
            </a:r>
            <a:r>
              <a:rPr lang="cs-CZ" altLang="cs-CZ" sz="1800" dirty="0" smtClean="0"/>
              <a:t>:</a:t>
            </a:r>
            <a:endParaRPr lang="en-US" altLang="cs-CZ" sz="1800" dirty="0"/>
          </a:p>
        </p:txBody>
      </p:sp>
      <p:graphicFrame>
        <p:nvGraphicFramePr>
          <p:cNvPr id="6" name="Objekt 5"/>
          <p:cNvGraphicFramePr>
            <a:graphicFrameLocks noChangeAspect="1"/>
          </p:cNvGraphicFramePr>
          <p:nvPr>
            <p:extLst>
              <p:ext uri="{D42A27DB-BD31-4B8C-83A1-F6EECF244321}">
                <p14:modId xmlns:p14="http://schemas.microsoft.com/office/powerpoint/2010/main" val="525074090"/>
              </p:ext>
            </p:extLst>
          </p:nvPr>
        </p:nvGraphicFramePr>
        <p:xfrm>
          <a:off x="899592" y="3573016"/>
          <a:ext cx="4144962" cy="503238"/>
        </p:xfrm>
        <a:graphic>
          <a:graphicData uri="http://schemas.openxmlformats.org/presentationml/2006/ole">
            <mc:AlternateContent xmlns:mc="http://schemas.openxmlformats.org/markup-compatibility/2006">
              <mc:Choice xmlns:v="urn:schemas-microsoft-com:vml" Requires="v">
                <p:oleObj spid="_x0000_s25678" name="Equation" r:id="rId3" imgW="1981080" imgH="241200" progId="Equation.DSMT4">
                  <p:embed/>
                </p:oleObj>
              </mc:Choice>
              <mc:Fallback>
                <p:oleObj name="Equation" r:id="rId3" imgW="1981080" imgH="241200" progId="Equation.DSMT4">
                  <p:embed/>
                  <p:pic>
                    <p:nvPicPr>
                      <p:cNvPr id="0" name="Objekt 9"/>
                      <p:cNvPicPr>
                        <a:picLocks noChangeAspect="1" noChangeArrowheads="1"/>
                      </p:cNvPicPr>
                      <p:nvPr/>
                    </p:nvPicPr>
                    <p:blipFill>
                      <a:blip r:embed="rId4"/>
                      <a:srcRect/>
                      <a:stretch>
                        <a:fillRect/>
                      </a:stretch>
                    </p:blipFill>
                    <p:spPr bwMode="auto">
                      <a:xfrm>
                        <a:off x="899592" y="3573016"/>
                        <a:ext cx="41449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582847477"/>
              </p:ext>
            </p:extLst>
          </p:nvPr>
        </p:nvGraphicFramePr>
        <p:xfrm>
          <a:off x="899592" y="4293914"/>
          <a:ext cx="4278312" cy="503238"/>
        </p:xfrm>
        <a:graphic>
          <a:graphicData uri="http://schemas.openxmlformats.org/presentationml/2006/ole">
            <mc:AlternateContent xmlns:mc="http://schemas.openxmlformats.org/markup-compatibility/2006">
              <mc:Choice xmlns:v="urn:schemas-microsoft-com:vml" Requires="v">
                <p:oleObj spid="_x0000_s25679" name="Equation" r:id="rId5" imgW="2044440" imgH="241200" progId="Equation.DSMT4">
                  <p:embed/>
                </p:oleObj>
              </mc:Choice>
              <mc:Fallback>
                <p:oleObj name="Equation" r:id="rId5" imgW="2044440" imgH="241200" progId="Equation.DSMT4">
                  <p:embed/>
                  <p:pic>
                    <p:nvPicPr>
                      <p:cNvPr id="0" name=""/>
                      <p:cNvPicPr>
                        <a:picLocks noChangeAspect="1" noChangeArrowheads="1"/>
                      </p:cNvPicPr>
                      <p:nvPr/>
                    </p:nvPicPr>
                    <p:blipFill>
                      <a:blip r:embed="rId6"/>
                      <a:srcRect/>
                      <a:stretch>
                        <a:fillRect/>
                      </a:stretch>
                    </p:blipFill>
                    <p:spPr bwMode="auto">
                      <a:xfrm>
                        <a:off x="899592" y="4293914"/>
                        <a:ext cx="42783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1983068117"/>
              </p:ext>
            </p:extLst>
          </p:nvPr>
        </p:nvGraphicFramePr>
        <p:xfrm>
          <a:off x="882005" y="4941986"/>
          <a:ext cx="4410075" cy="503238"/>
        </p:xfrm>
        <a:graphic>
          <a:graphicData uri="http://schemas.openxmlformats.org/presentationml/2006/ole">
            <mc:AlternateContent xmlns:mc="http://schemas.openxmlformats.org/markup-compatibility/2006">
              <mc:Choice xmlns:v="urn:schemas-microsoft-com:vml" Requires="v">
                <p:oleObj spid="_x0000_s25680" name="Equation" r:id="rId7" imgW="2108160" imgH="241200" progId="Equation.DSMT4">
                  <p:embed/>
                </p:oleObj>
              </mc:Choice>
              <mc:Fallback>
                <p:oleObj name="Equation" r:id="rId7" imgW="2108160" imgH="241200" progId="Equation.DSMT4">
                  <p:embed/>
                  <p:pic>
                    <p:nvPicPr>
                      <p:cNvPr id="0" name=""/>
                      <p:cNvPicPr>
                        <a:picLocks noChangeAspect="1" noChangeArrowheads="1"/>
                      </p:cNvPicPr>
                      <p:nvPr/>
                    </p:nvPicPr>
                    <p:blipFill>
                      <a:blip r:embed="rId8"/>
                      <a:srcRect/>
                      <a:stretch>
                        <a:fillRect/>
                      </a:stretch>
                    </p:blipFill>
                    <p:spPr bwMode="auto">
                      <a:xfrm>
                        <a:off x="882005" y="4941986"/>
                        <a:ext cx="44100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19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cs-CZ" dirty="0" smtClean="0">
                <a:solidFill>
                  <a:srgbClr val="FF0000"/>
                </a:solidFill>
              </a:rPr>
              <a:t>Nuclear F</a:t>
            </a:r>
            <a:r>
              <a:rPr lang="cs-CZ" altLang="cs-CZ" dirty="0" err="1" smtClean="0">
                <a:solidFill>
                  <a:srgbClr val="FF0000"/>
                </a:solidFill>
              </a:rPr>
              <a:t>usion</a:t>
            </a:r>
            <a:endParaRPr lang="cs-CZ" altLang="cs-CZ" dirty="0">
              <a:solidFill>
                <a:srgbClr val="FF0000"/>
              </a:solidFill>
            </a:endParaRPr>
          </a:p>
        </p:txBody>
      </p:sp>
      <p:sp>
        <p:nvSpPr>
          <p:cNvPr id="3" name="Text Box 4"/>
          <p:cNvSpPr txBox="1">
            <a:spLocks noChangeArrowheads="1"/>
          </p:cNvSpPr>
          <p:nvPr/>
        </p:nvSpPr>
        <p:spPr bwMode="auto">
          <a:xfrm>
            <a:off x="539552" y="777478"/>
            <a:ext cx="8136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err="1" smtClean="0"/>
              <a:t>Nuclear</a:t>
            </a:r>
            <a:r>
              <a:rPr lang="cs-CZ" altLang="cs-CZ" sz="1800" dirty="0" smtClean="0"/>
              <a:t> </a:t>
            </a:r>
            <a:r>
              <a:rPr lang="cs-CZ" altLang="cs-CZ" sz="1800" dirty="0" err="1" smtClean="0"/>
              <a:t>fusion</a:t>
            </a:r>
            <a:r>
              <a:rPr lang="cs-CZ" altLang="cs-CZ" sz="1800" dirty="0" smtClean="0"/>
              <a:t> </a:t>
            </a:r>
            <a:r>
              <a:rPr lang="cs-CZ" altLang="cs-CZ" sz="1800" dirty="0" err="1" smtClean="0"/>
              <a:t>can</a:t>
            </a:r>
            <a:r>
              <a:rPr lang="cs-CZ" altLang="cs-CZ" sz="1800" dirty="0" smtClean="0"/>
              <a:t> </a:t>
            </a:r>
            <a:r>
              <a:rPr lang="cs-CZ" altLang="cs-CZ" sz="1800" dirty="0" err="1" smtClean="0"/>
              <a:t>be</a:t>
            </a:r>
            <a:r>
              <a:rPr lang="cs-CZ" altLang="cs-CZ" sz="1800" dirty="0" smtClean="0"/>
              <a:t> </a:t>
            </a:r>
            <a:r>
              <a:rPr lang="cs-CZ" altLang="cs-CZ" sz="1800" dirty="0" err="1" smtClean="0"/>
              <a:t>observed</a:t>
            </a:r>
            <a:r>
              <a:rPr lang="cs-CZ" altLang="cs-CZ" sz="1800" dirty="0" smtClean="0"/>
              <a:t> in </a:t>
            </a:r>
            <a:r>
              <a:rPr lang="cs-CZ" altLang="cs-CZ" sz="1800" dirty="0" err="1" smtClean="0"/>
              <a:t>stars</a:t>
            </a:r>
            <a:r>
              <a:rPr lang="cs-CZ" altLang="cs-CZ" sz="1800" dirty="0" smtClean="0"/>
              <a:t>. </a:t>
            </a:r>
            <a:r>
              <a:rPr lang="cs-CZ" altLang="cs-CZ" sz="1800" dirty="0" err="1" smtClean="0"/>
              <a:t>The</a:t>
            </a:r>
            <a:r>
              <a:rPr lang="cs-CZ" altLang="cs-CZ" sz="1800" dirty="0" smtClean="0"/>
              <a:t> </a:t>
            </a:r>
            <a:r>
              <a:rPr lang="cs-CZ" altLang="cs-CZ" sz="1800" dirty="0" err="1" smtClean="0"/>
              <a:t>temperature</a:t>
            </a:r>
            <a:r>
              <a:rPr lang="cs-CZ" altLang="cs-CZ" sz="1800" dirty="0" smtClean="0"/>
              <a:t> in </a:t>
            </a:r>
            <a:r>
              <a:rPr lang="cs-CZ" altLang="cs-CZ" sz="1800" dirty="0" err="1" smtClean="0"/>
              <a:t>the</a:t>
            </a:r>
            <a:r>
              <a:rPr lang="cs-CZ" altLang="cs-CZ" sz="1800" dirty="0" smtClean="0"/>
              <a:t> center </a:t>
            </a:r>
            <a:r>
              <a:rPr lang="cs-CZ" altLang="cs-CZ" sz="1800" dirty="0" err="1" smtClean="0"/>
              <a:t>of</a:t>
            </a:r>
            <a:r>
              <a:rPr lang="cs-CZ" altLang="cs-CZ" sz="1800" dirty="0" smtClean="0"/>
              <a:t> </a:t>
            </a:r>
            <a:r>
              <a:rPr lang="cs-CZ" altLang="cs-CZ" sz="1800" dirty="0" err="1" smtClean="0"/>
              <a:t>our</a:t>
            </a:r>
            <a:r>
              <a:rPr lang="cs-CZ" altLang="cs-CZ" sz="1800" dirty="0" smtClean="0"/>
              <a:t> sun </a:t>
            </a:r>
            <a:r>
              <a:rPr lang="cs-CZ" altLang="cs-CZ" sz="1800" dirty="0" err="1" smtClean="0"/>
              <a:t>is</a:t>
            </a:r>
            <a:r>
              <a:rPr lang="cs-CZ" altLang="cs-CZ" sz="1800" dirty="0" smtClean="0"/>
              <a:t> 15x10</a:t>
            </a:r>
            <a:r>
              <a:rPr lang="cs-CZ" altLang="cs-CZ" sz="1800" baseline="30000" dirty="0" smtClean="0"/>
              <a:t>6</a:t>
            </a:r>
            <a:r>
              <a:rPr lang="cs-CZ" altLang="cs-CZ" sz="1800" dirty="0" smtClean="0"/>
              <a:t> K and </a:t>
            </a:r>
            <a:r>
              <a:rPr lang="cs-CZ" altLang="cs-CZ" sz="1800" dirty="0" err="1" smtClean="0"/>
              <a:t>the</a:t>
            </a:r>
            <a:r>
              <a:rPr lang="cs-CZ" altLang="cs-CZ" sz="1800" dirty="0" smtClean="0"/>
              <a:t> </a:t>
            </a:r>
            <a:r>
              <a:rPr lang="cs-CZ" altLang="cs-CZ" sz="1800" dirty="0" err="1" smtClean="0"/>
              <a:t>typical</a:t>
            </a:r>
            <a:r>
              <a:rPr lang="cs-CZ" altLang="cs-CZ" sz="1800" dirty="0" smtClean="0"/>
              <a:t> </a:t>
            </a:r>
            <a:r>
              <a:rPr lang="cs-CZ" altLang="cs-CZ" sz="1800" dirty="0" err="1" smtClean="0"/>
              <a:t>series</a:t>
            </a:r>
            <a:r>
              <a:rPr lang="cs-CZ" altLang="cs-CZ" sz="1800" dirty="0" smtClean="0"/>
              <a:t> </a:t>
            </a:r>
            <a:r>
              <a:rPr lang="cs-CZ" altLang="cs-CZ" sz="1800" dirty="0" err="1" smtClean="0"/>
              <a:t>of</a:t>
            </a:r>
            <a:r>
              <a:rPr lang="cs-CZ" altLang="cs-CZ" sz="1800" dirty="0" smtClean="0"/>
              <a:t> </a:t>
            </a:r>
            <a:r>
              <a:rPr lang="cs-CZ" altLang="cs-CZ" sz="1800" dirty="0" err="1" smtClean="0"/>
              <a:t>reactions</a:t>
            </a:r>
            <a:r>
              <a:rPr lang="cs-CZ" altLang="cs-CZ" sz="1800" dirty="0" smtClean="0"/>
              <a:t> </a:t>
            </a:r>
            <a:r>
              <a:rPr lang="cs-CZ" altLang="cs-CZ" sz="1800" dirty="0" err="1" smtClean="0"/>
              <a:t>inside</a:t>
            </a:r>
            <a:r>
              <a:rPr lang="cs-CZ" altLang="cs-CZ" sz="1800" smtClean="0"/>
              <a:t> is</a:t>
            </a:r>
            <a:r>
              <a:rPr lang="cs-CZ" altLang="cs-CZ" sz="1800" dirty="0" smtClean="0"/>
              <a:t> so </a:t>
            </a:r>
            <a:r>
              <a:rPr lang="cs-CZ" altLang="cs-CZ" sz="1800" dirty="0" err="1" smtClean="0"/>
              <a:t>called</a:t>
            </a:r>
            <a:r>
              <a:rPr lang="cs-CZ" altLang="cs-CZ" sz="1800" dirty="0" smtClean="0"/>
              <a:t> </a:t>
            </a:r>
            <a:r>
              <a:rPr lang="cs-CZ" altLang="cs-CZ" sz="1800" dirty="0" smtClean="0">
                <a:solidFill>
                  <a:srgbClr val="0000FF"/>
                </a:solidFill>
              </a:rPr>
              <a:t>proton-proton </a:t>
            </a:r>
            <a:r>
              <a:rPr lang="cs-CZ" altLang="cs-CZ" sz="1800" dirty="0" err="1" smtClean="0">
                <a:solidFill>
                  <a:srgbClr val="0000FF"/>
                </a:solidFill>
              </a:rPr>
              <a:t>chain</a:t>
            </a:r>
            <a:r>
              <a:rPr lang="cs-CZ" altLang="cs-CZ" sz="1800" dirty="0" smtClean="0">
                <a:solidFill>
                  <a:srgbClr val="0000FF"/>
                </a:solidFill>
              </a:rPr>
              <a:t> </a:t>
            </a:r>
            <a:r>
              <a:rPr lang="cs-CZ" altLang="cs-CZ" sz="1800" dirty="0" err="1" smtClean="0">
                <a:solidFill>
                  <a:srgbClr val="0000FF"/>
                </a:solidFill>
              </a:rPr>
              <a:t>reaction</a:t>
            </a:r>
            <a:r>
              <a:rPr lang="cs-CZ" altLang="cs-CZ" sz="1800" dirty="0" smtClean="0">
                <a:solidFill>
                  <a:srgbClr val="0000FF"/>
                </a:solidFill>
              </a:rPr>
              <a:t> </a:t>
            </a:r>
            <a:r>
              <a:rPr lang="cs-CZ" altLang="cs-CZ" sz="1800" dirty="0" err="1" smtClean="0"/>
              <a:t>where</a:t>
            </a:r>
            <a:r>
              <a:rPr lang="cs-CZ" altLang="cs-CZ" sz="1800" dirty="0" smtClean="0"/>
              <a:t> </a:t>
            </a:r>
            <a:r>
              <a:rPr lang="cs-CZ" altLang="cs-CZ" sz="1800" dirty="0" err="1" smtClean="0"/>
              <a:t>the</a:t>
            </a:r>
            <a:r>
              <a:rPr lang="cs-CZ" altLang="cs-CZ" sz="1800" dirty="0" smtClean="0"/>
              <a:t> </a:t>
            </a:r>
            <a:r>
              <a:rPr lang="cs-CZ" altLang="cs-CZ" sz="1800" dirty="0" smtClean="0">
                <a:solidFill>
                  <a:srgbClr val="0000FF"/>
                </a:solidFill>
              </a:rPr>
              <a:t>hydrogen</a:t>
            </a:r>
            <a:r>
              <a:rPr lang="cs-CZ" altLang="cs-CZ" sz="1800" dirty="0" smtClean="0"/>
              <a:t> </a:t>
            </a:r>
            <a:r>
              <a:rPr lang="cs-CZ" altLang="cs-CZ" sz="1800" dirty="0" err="1" smtClean="0"/>
              <a:t>is</a:t>
            </a:r>
            <a:r>
              <a:rPr lang="cs-CZ" altLang="cs-CZ" sz="1800" dirty="0" smtClean="0"/>
              <a:t> </a:t>
            </a:r>
            <a:r>
              <a:rPr lang="cs-CZ" altLang="cs-CZ" sz="1800" dirty="0" err="1" smtClean="0"/>
              <a:t>being</a:t>
            </a:r>
            <a:r>
              <a:rPr lang="cs-CZ" altLang="cs-CZ" sz="1800" dirty="0" smtClean="0"/>
              <a:t> „</a:t>
            </a:r>
            <a:r>
              <a:rPr lang="cs-CZ" altLang="cs-CZ" sz="1800" dirty="0" err="1" smtClean="0"/>
              <a:t>burned</a:t>
            </a:r>
            <a:r>
              <a:rPr lang="cs-CZ" altLang="cs-CZ" sz="1800" dirty="0" smtClean="0"/>
              <a:t>“ </a:t>
            </a:r>
            <a:r>
              <a:rPr lang="cs-CZ" altLang="cs-CZ" sz="1800" dirty="0" smtClean="0">
                <a:solidFill>
                  <a:srgbClr val="0000FF"/>
                </a:solidFill>
              </a:rPr>
              <a:t>to helium</a:t>
            </a:r>
            <a:r>
              <a:rPr lang="cs-CZ" altLang="cs-CZ" sz="1800" dirty="0" smtClean="0"/>
              <a:t>.</a:t>
            </a:r>
            <a:endParaRPr lang="en-US" altLang="cs-CZ" sz="1800" dirty="0"/>
          </a:p>
        </p:txBody>
      </p:sp>
      <p:pic>
        <p:nvPicPr>
          <p:cNvPr id="10" name="Obráze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490" y="2007598"/>
            <a:ext cx="5434982" cy="3437626"/>
          </a:xfrm>
          <a:prstGeom prst="rect">
            <a:avLst/>
          </a:prstGeom>
        </p:spPr>
      </p:pic>
      <p:sp>
        <p:nvSpPr>
          <p:cNvPr id="11" name="Text Box 4"/>
          <p:cNvSpPr txBox="1">
            <a:spLocks noChangeArrowheads="1"/>
          </p:cNvSpPr>
          <p:nvPr/>
        </p:nvSpPr>
        <p:spPr bwMode="auto">
          <a:xfrm>
            <a:off x="539552" y="1785590"/>
            <a:ext cx="27015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smtClean="0"/>
              <a:t>1. </a:t>
            </a:r>
            <a:r>
              <a:rPr lang="cs-CZ" altLang="cs-CZ" sz="1800" dirty="0" err="1" smtClean="0"/>
              <a:t>Two</a:t>
            </a:r>
            <a:r>
              <a:rPr lang="cs-CZ" altLang="cs-CZ" sz="1800" dirty="0" smtClean="0"/>
              <a:t> </a:t>
            </a:r>
            <a:r>
              <a:rPr lang="cs-CZ" altLang="cs-CZ" sz="1800" dirty="0" err="1" smtClean="0"/>
              <a:t>protons</a:t>
            </a:r>
            <a:r>
              <a:rPr lang="cs-CZ" altLang="cs-CZ" sz="1800" dirty="0" smtClean="0"/>
              <a:t> </a:t>
            </a:r>
            <a:r>
              <a:rPr lang="cs-CZ" altLang="cs-CZ" sz="1800" dirty="0" err="1" smtClean="0"/>
              <a:t>combine</a:t>
            </a:r>
            <a:r>
              <a:rPr lang="cs-CZ" altLang="cs-CZ" sz="1800" dirty="0" smtClean="0"/>
              <a:t> to </a:t>
            </a:r>
            <a:r>
              <a:rPr lang="cs-CZ" altLang="cs-CZ" sz="1800" dirty="0" err="1" smtClean="0"/>
              <a:t>form</a:t>
            </a:r>
            <a:r>
              <a:rPr lang="cs-CZ" altLang="cs-CZ" sz="1800" dirty="0" smtClean="0"/>
              <a:t> a deuteron as </a:t>
            </a:r>
            <a:r>
              <a:rPr lang="cs-CZ" altLang="cs-CZ" sz="1800" dirty="0" err="1" smtClean="0"/>
              <a:t>well</a:t>
            </a:r>
            <a:r>
              <a:rPr lang="cs-CZ" altLang="cs-CZ" sz="1800" dirty="0" smtClean="0"/>
              <a:t> as positron and neutrino</a:t>
            </a:r>
            <a:endParaRPr lang="en-US" altLang="cs-CZ" sz="1800" dirty="0"/>
          </a:p>
        </p:txBody>
      </p:sp>
      <p:sp>
        <p:nvSpPr>
          <p:cNvPr id="12" name="Text Box 4"/>
          <p:cNvSpPr txBox="1">
            <a:spLocks noChangeArrowheads="1"/>
          </p:cNvSpPr>
          <p:nvPr/>
        </p:nvSpPr>
        <p:spPr bwMode="auto">
          <a:xfrm>
            <a:off x="539552" y="2996952"/>
            <a:ext cx="27015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smtClean="0"/>
              <a:t>2. A proton </a:t>
            </a:r>
            <a:r>
              <a:rPr lang="cs-CZ" altLang="cs-CZ" sz="1800" dirty="0" err="1" smtClean="0"/>
              <a:t>combines</a:t>
            </a:r>
            <a:r>
              <a:rPr lang="cs-CZ" altLang="cs-CZ" sz="1800" dirty="0" smtClean="0"/>
              <a:t> </a:t>
            </a:r>
            <a:r>
              <a:rPr lang="cs-CZ" altLang="cs-CZ" sz="1800" dirty="0" err="1" smtClean="0"/>
              <a:t>with</a:t>
            </a:r>
            <a:r>
              <a:rPr lang="cs-CZ" altLang="cs-CZ" sz="1800" dirty="0" smtClean="0"/>
              <a:t> deuteron </a:t>
            </a:r>
            <a:r>
              <a:rPr lang="cs-CZ" altLang="cs-CZ" sz="1800" dirty="0" err="1" smtClean="0"/>
              <a:t>forming</a:t>
            </a:r>
            <a:r>
              <a:rPr lang="cs-CZ" altLang="cs-CZ" sz="1800" dirty="0" smtClean="0"/>
              <a:t> </a:t>
            </a:r>
            <a:r>
              <a:rPr lang="cs-CZ" altLang="cs-CZ" sz="1800" baseline="30000" dirty="0" smtClean="0"/>
              <a:t>3</a:t>
            </a:r>
            <a:r>
              <a:rPr lang="cs-CZ" altLang="cs-CZ" sz="1800" dirty="0" smtClean="0"/>
              <a:t>He and </a:t>
            </a:r>
            <a:r>
              <a:rPr lang="cs-CZ" altLang="cs-CZ" sz="1800" dirty="0" err="1" smtClean="0"/>
              <a:t>emitting</a:t>
            </a:r>
            <a:r>
              <a:rPr lang="cs-CZ" altLang="cs-CZ" sz="1800" dirty="0" smtClean="0"/>
              <a:t> a </a:t>
            </a:r>
            <a:r>
              <a:rPr lang="cs-CZ" altLang="cs-CZ" sz="1800" dirty="0" err="1" smtClean="0"/>
              <a:t>photon</a:t>
            </a:r>
            <a:endParaRPr lang="en-US" altLang="cs-CZ" sz="1800" dirty="0"/>
          </a:p>
        </p:txBody>
      </p:sp>
      <p:sp>
        <p:nvSpPr>
          <p:cNvPr id="13" name="Text Box 4"/>
          <p:cNvSpPr txBox="1">
            <a:spLocks noChangeArrowheads="1"/>
          </p:cNvSpPr>
          <p:nvPr/>
        </p:nvSpPr>
        <p:spPr bwMode="auto">
          <a:xfrm>
            <a:off x="539552" y="4233862"/>
            <a:ext cx="27015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smtClean="0"/>
              <a:t>3. </a:t>
            </a:r>
            <a:r>
              <a:rPr lang="cs-CZ" altLang="cs-CZ" sz="1800" dirty="0" err="1" smtClean="0"/>
              <a:t>Two</a:t>
            </a:r>
            <a:r>
              <a:rPr lang="cs-CZ" altLang="cs-CZ" sz="1800" dirty="0" smtClean="0"/>
              <a:t> </a:t>
            </a:r>
            <a:r>
              <a:rPr lang="cs-CZ" altLang="cs-CZ" sz="1800" baseline="30000" dirty="0"/>
              <a:t>3</a:t>
            </a:r>
            <a:r>
              <a:rPr lang="cs-CZ" altLang="cs-CZ" sz="1800" dirty="0"/>
              <a:t>He </a:t>
            </a:r>
            <a:r>
              <a:rPr lang="cs-CZ" altLang="cs-CZ" sz="1800" dirty="0" err="1" smtClean="0"/>
              <a:t>fuse</a:t>
            </a:r>
            <a:r>
              <a:rPr lang="cs-CZ" altLang="cs-CZ" sz="1800" dirty="0" smtClean="0"/>
              <a:t>, </a:t>
            </a:r>
            <a:r>
              <a:rPr lang="cs-CZ" altLang="cs-CZ" sz="1800" dirty="0" err="1" smtClean="0"/>
              <a:t>forming</a:t>
            </a:r>
            <a:r>
              <a:rPr lang="cs-CZ" altLang="cs-CZ" sz="1800" dirty="0" smtClean="0"/>
              <a:t> a 4He </a:t>
            </a:r>
            <a:r>
              <a:rPr lang="cs-CZ" altLang="cs-CZ" sz="1800" dirty="0" err="1" smtClean="0"/>
              <a:t>nucleus</a:t>
            </a:r>
            <a:r>
              <a:rPr lang="cs-CZ" altLang="cs-CZ" sz="1800" dirty="0" smtClean="0"/>
              <a:t> and </a:t>
            </a:r>
            <a:r>
              <a:rPr lang="cs-CZ" altLang="cs-CZ" sz="1800" dirty="0" err="1" smtClean="0"/>
              <a:t>two</a:t>
            </a:r>
            <a:r>
              <a:rPr lang="cs-CZ" altLang="cs-CZ" sz="1800" dirty="0" smtClean="0"/>
              <a:t> </a:t>
            </a:r>
            <a:r>
              <a:rPr lang="cs-CZ" altLang="cs-CZ" sz="1800" dirty="0" err="1" smtClean="0"/>
              <a:t>protons</a:t>
            </a:r>
            <a:endParaRPr lang="en-US" altLang="cs-CZ" sz="1800" dirty="0"/>
          </a:p>
        </p:txBody>
      </p:sp>
      <p:sp>
        <p:nvSpPr>
          <p:cNvPr id="14" name="Text Box 4"/>
          <p:cNvSpPr txBox="1">
            <a:spLocks noChangeArrowheads="1"/>
          </p:cNvSpPr>
          <p:nvPr/>
        </p:nvSpPr>
        <p:spPr bwMode="auto">
          <a:xfrm>
            <a:off x="539552" y="5530006"/>
            <a:ext cx="81365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None/>
              <a:defRPr/>
            </a:pPr>
            <a:r>
              <a:rPr lang="cs-CZ" altLang="cs-CZ" sz="1800" dirty="0" err="1" smtClean="0"/>
              <a:t>The</a:t>
            </a:r>
            <a:r>
              <a:rPr lang="cs-CZ" altLang="cs-CZ" sz="1800" dirty="0" smtClean="0"/>
              <a:t> </a:t>
            </a:r>
            <a:r>
              <a:rPr lang="cs-CZ" altLang="cs-CZ" sz="1800" dirty="0" err="1" smtClean="0"/>
              <a:t>entire</a:t>
            </a:r>
            <a:r>
              <a:rPr lang="cs-CZ" altLang="cs-CZ" sz="1800" dirty="0" smtClean="0"/>
              <a:t> </a:t>
            </a:r>
            <a:r>
              <a:rPr lang="cs-CZ" altLang="cs-CZ" sz="1800" dirty="0" err="1" smtClean="0"/>
              <a:t>chain</a:t>
            </a:r>
            <a:r>
              <a:rPr lang="cs-CZ" altLang="cs-CZ" sz="1800" dirty="0" smtClean="0"/>
              <a:t> </a:t>
            </a:r>
            <a:r>
              <a:rPr lang="cs-CZ" altLang="cs-CZ" sz="1800" dirty="0" err="1" smtClean="0"/>
              <a:t>reaction</a:t>
            </a:r>
            <a:r>
              <a:rPr lang="cs-CZ" altLang="cs-CZ" sz="1800" dirty="0" smtClean="0"/>
              <a:t> </a:t>
            </a:r>
            <a:r>
              <a:rPr lang="cs-CZ" altLang="cs-CZ" sz="1800" dirty="0" err="1" smtClean="0"/>
              <a:t>releases</a:t>
            </a:r>
            <a:r>
              <a:rPr lang="cs-CZ" altLang="cs-CZ" sz="1800" dirty="0" smtClean="0"/>
              <a:t> 24.75 </a:t>
            </a:r>
            <a:r>
              <a:rPr lang="cs-CZ" altLang="cs-CZ" sz="1800" dirty="0" err="1" smtClean="0"/>
              <a:t>MeV</a:t>
            </a:r>
            <a:r>
              <a:rPr lang="cs-CZ" altLang="cs-CZ" sz="1800" dirty="0" smtClean="0"/>
              <a:t> </a:t>
            </a:r>
            <a:r>
              <a:rPr lang="cs-CZ" altLang="cs-CZ" sz="1800" dirty="0" err="1" smtClean="0"/>
              <a:t>of</a:t>
            </a:r>
            <a:r>
              <a:rPr lang="cs-CZ" altLang="cs-CZ" sz="1800" dirty="0" smtClean="0"/>
              <a:t> </a:t>
            </a:r>
            <a:r>
              <a:rPr lang="cs-CZ" altLang="cs-CZ" sz="1800" dirty="0" err="1" smtClean="0"/>
              <a:t>energy</a:t>
            </a:r>
            <a:r>
              <a:rPr lang="cs-CZ" altLang="cs-CZ" sz="1800" dirty="0" smtClean="0"/>
              <a:t>. </a:t>
            </a:r>
            <a:r>
              <a:rPr lang="cs-CZ" altLang="cs-CZ" sz="1800" dirty="0" err="1" smtClean="0"/>
              <a:t>Our</a:t>
            </a:r>
            <a:r>
              <a:rPr lang="cs-CZ" altLang="cs-CZ" sz="1800" dirty="0" smtClean="0"/>
              <a:t> sun </a:t>
            </a:r>
            <a:r>
              <a:rPr lang="cs-CZ" altLang="cs-CZ" sz="1800" dirty="0" err="1" smtClean="0"/>
              <a:t>contains</a:t>
            </a:r>
            <a:r>
              <a:rPr lang="cs-CZ" altLang="cs-CZ" sz="1800" dirty="0" smtClean="0"/>
              <a:t> </a:t>
            </a:r>
            <a:r>
              <a:rPr lang="cs-CZ" altLang="cs-CZ" sz="1800" dirty="0" err="1" smtClean="0"/>
              <a:t>enough</a:t>
            </a:r>
            <a:r>
              <a:rPr lang="cs-CZ" altLang="cs-CZ" sz="1800" dirty="0" smtClean="0"/>
              <a:t> </a:t>
            </a:r>
            <a:r>
              <a:rPr lang="cs-CZ" altLang="cs-CZ" sz="1800" dirty="0" err="1" smtClean="0"/>
              <a:t>fuel</a:t>
            </a:r>
            <a:r>
              <a:rPr lang="cs-CZ" altLang="cs-CZ" sz="1800" dirty="0" smtClean="0"/>
              <a:t> </a:t>
            </a:r>
            <a:r>
              <a:rPr lang="cs-CZ" altLang="cs-CZ" sz="1800" dirty="0" err="1" smtClean="0"/>
              <a:t>for</a:t>
            </a:r>
            <a:r>
              <a:rPr lang="cs-CZ" altLang="cs-CZ" sz="1800" dirty="0" smtClean="0"/>
              <a:t> </a:t>
            </a:r>
            <a:r>
              <a:rPr lang="cs-CZ" altLang="cs-CZ" sz="1800" dirty="0" err="1" smtClean="0"/>
              <a:t>billions</a:t>
            </a:r>
            <a:r>
              <a:rPr lang="cs-CZ" altLang="cs-CZ" sz="1800" dirty="0" smtClean="0"/>
              <a:t> </a:t>
            </a:r>
            <a:r>
              <a:rPr lang="cs-CZ" altLang="cs-CZ" sz="1800" dirty="0" err="1" smtClean="0"/>
              <a:t>years</a:t>
            </a:r>
            <a:r>
              <a:rPr lang="cs-CZ" altLang="cs-CZ" sz="1800" dirty="0" smtClean="0"/>
              <a:t>. </a:t>
            </a:r>
            <a:endParaRPr lang="en-US" altLang="cs-CZ" sz="1800" dirty="0"/>
          </a:p>
        </p:txBody>
      </p:sp>
    </p:spTree>
    <p:extLst>
      <p:ext uri="{BB962C8B-B14F-4D97-AF65-F5344CB8AC3E}">
        <p14:creationId xmlns:p14="http://schemas.microsoft.com/office/powerpoint/2010/main" val="18710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187450" y="115888"/>
            <a:ext cx="69135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dirty="0" err="1" smtClean="0">
                <a:solidFill>
                  <a:srgbClr val="FF0000"/>
                </a:solidFill>
              </a:rPr>
              <a:t>Detectors</a:t>
            </a:r>
            <a:r>
              <a:rPr lang="cs-CZ" altLang="cs-CZ" dirty="0" smtClean="0">
                <a:solidFill>
                  <a:srgbClr val="FF0000"/>
                </a:solidFill>
              </a:rPr>
              <a:t> </a:t>
            </a:r>
            <a:r>
              <a:rPr lang="cs-CZ" altLang="cs-CZ" dirty="0" err="1" smtClean="0">
                <a:solidFill>
                  <a:srgbClr val="FF0000"/>
                </a:solidFill>
              </a:rPr>
              <a:t>of</a:t>
            </a:r>
            <a:r>
              <a:rPr lang="cs-CZ" altLang="cs-CZ" dirty="0" smtClean="0">
                <a:solidFill>
                  <a:srgbClr val="FF0000"/>
                </a:solidFill>
              </a:rPr>
              <a:t> </a:t>
            </a:r>
            <a:r>
              <a:rPr lang="cs-CZ" altLang="cs-CZ" dirty="0" err="1" smtClean="0">
                <a:solidFill>
                  <a:srgbClr val="FF0000"/>
                </a:solidFill>
              </a:rPr>
              <a:t>Particles</a:t>
            </a:r>
            <a:r>
              <a:rPr lang="cs-CZ" altLang="cs-CZ" dirty="0" smtClean="0">
                <a:solidFill>
                  <a:srgbClr val="FF0000"/>
                </a:solidFill>
              </a:rPr>
              <a:t/>
            </a:r>
            <a:br>
              <a:rPr lang="cs-CZ" altLang="cs-CZ" dirty="0" smtClean="0">
                <a:solidFill>
                  <a:srgbClr val="FF0000"/>
                </a:solidFill>
              </a:rPr>
            </a:br>
            <a:r>
              <a:rPr lang="cs-CZ" altLang="cs-CZ" sz="2000" b="1" dirty="0" smtClean="0"/>
              <a:t>Geiger-</a:t>
            </a:r>
            <a:r>
              <a:rPr lang="cs-CZ" altLang="cs-CZ" sz="2000" b="1" dirty="0" err="1" smtClean="0"/>
              <a:t>Mueller</a:t>
            </a:r>
            <a:r>
              <a:rPr lang="cs-CZ" altLang="cs-CZ" sz="2000" b="1" dirty="0" smtClean="0"/>
              <a:t> </a:t>
            </a:r>
            <a:r>
              <a:rPr lang="cs-CZ" altLang="cs-CZ" sz="2000" b="1" dirty="0" err="1" smtClean="0"/>
              <a:t>counter</a:t>
            </a:r>
            <a:endParaRPr lang="cs-CZ" altLang="cs-CZ" sz="2000" b="1"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939" y="3717032"/>
            <a:ext cx="5582429" cy="3029373"/>
          </a:xfrm>
          <a:prstGeom prst="rect">
            <a:avLst/>
          </a:prstGeom>
        </p:spPr>
      </p:pic>
      <p:sp>
        <p:nvSpPr>
          <p:cNvPr id="4" name="Text Box 6"/>
          <p:cNvSpPr txBox="1">
            <a:spLocks noChangeArrowheads="1"/>
          </p:cNvSpPr>
          <p:nvPr/>
        </p:nvSpPr>
        <p:spPr bwMode="auto">
          <a:xfrm>
            <a:off x="396875" y="980728"/>
            <a:ext cx="8496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The</a:t>
            </a:r>
            <a:r>
              <a:rPr lang="cs-CZ" altLang="cs-CZ" sz="1800" dirty="0" smtClean="0"/>
              <a:t> Geiger-</a:t>
            </a:r>
            <a:r>
              <a:rPr lang="cs-CZ" altLang="cs-CZ" sz="1800" dirty="0" err="1" smtClean="0"/>
              <a:t>Mueller</a:t>
            </a:r>
            <a:r>
              <a:rPr lang="cs-CZ" altLang="cs-CZ" sz="1800" dirty="0" smtClean="0"/>
              <a:t> </a:t>
            </a:r>
            <a:r>
              <a:rPr lang="cs-CZ" altLang="cs-CZ" sz="1800" dirty="0" err="1" smtClean="0"/>
              <a:t>counter</a:t>
            </a:r>
            <a:r>
              <a:rPr lang="cs-CZ" altLang="cs-CZ" sz="1800" dirty="0" smtClean="0"/>
              <a:t> </a:t>
            </a:r>
            <a:r>
              <a:rPr lang="cs-CZ" altLang="cs-CZ" sz="1800" dirty="0" err="1" smtClean="0"/>
              <a:t>uses</a:t>
            </a:r>
            <a:r>
              <a:rPr lang="cs-CZ" altLang="cs-CZ" sz="1800" dirty="0" smtClean="0"/>
              <a:t> </a:t>
            </a:r>
            <a:r>
              <a:rPr lang="cs-CZ" altLang="cs-CZ" sz="1800" dirty="0" err="1" smtClean="0">
                <a:solidFill>
                  <a:srgbClr val="0000FF"/>
                </a:solidFill>
              </a:rPr>
              <a:t>closed</a:t>
            </a:r>
            <a:r>
              <a:rPr lang="cs-CZ" altLang="cs-CZ" sz="1800" dirty="0" smtClean="0">
                <a:solidFill>
                  <a:srgbClr val="0000FF"/>
                </a:solidFill>
              </a:rPr>
              <a:t> </a:t>
            </a:r>
            <a:r>
              <a:rPr lang="cs-CZ" altLang="cs-CZ" sz="1800" dirty="0" err="1" smtClean="0">
                <a:solidFill>
                  <a:srgbClr val="0000FF"/>
                </a:solidFill>
              </a:rPr>
              <a:t>chamber</a:t>
            </a:r>
            <a:r>
              <a:rPr lang="cs-CZ" altLang="cs-CZ" sz="1800" dirty="0" smtClean="0"/>
              <a:t> </a:t>
            </a:r>
            <a:r>
              <a:rPr lang="cs-CZ" altLang="cs-CZ" sz="1800" dirty="0" err="1" smtClean="0"/>
              <a:t>filled</a:t>
            </a:r>
            <a:r>
              <a:rPr lang="cs-CZ" altLang="cs-CZ" sz="1800" dirty="0" smtClean="0"/>
              <a:t> </a:t>
            </a:r>
            <a:r>
              <a:rPr lang="cs-CZ" altLang="cs-CZ" sz="1800" dirty="0" err="1" smtClean="0"/>
              <a:t>with</a:t>
            </a:r>
            <a:r>
              <a:rPr lang="cs-CZ" altLang="cs-CZ" sz="1800" dirty="0" smtClean="0"/>
              <a:t> a </a:t>
            </a:r>
            <a:r>
              <a:rPr lang="cs-CZ" altLang="cs-CZ" sz="1800" dirty="0" smtClean="0">
                <a:solidFill>
                  <a:srgbClr val="0000FF"/>
                </a:solidFill>
              </a:rPr>
              <a:t>noble </a:t>
            </a:r>
            <a:r>
              <a:rPr lang="cs-CZ" altLang="cs-CZ" sz="1800" dirty="0" err="1" smtClean="0">
                <a:solidFill>
                  <a:srgbClr val="0000FF"/>
                </a:solidFill>
              </a:rPr>
              <a:t>gas</a:t>
            </a:r>
            <a:r>
              <a:rPr lang="cs-CZ" altLang="cs-CZ" sz="1800" dirty="0" smtClean="0">
                <a:solidFill>
                  <a:srgbClr val="0000FF"/>
                </a:solidFill>
              </a:rPr>
              <a:t> </a:t>
            </a:r>
            <a:r>
              <a:rPr lang="cs-CZ" altLang="cs-CZ" sz="1800" dirty="0" smtClean="0"/>
              <a:t>(He, Ne) and </a:t>
            </a:r>
            <a:r>
              <a:rPr lang="cs-CZ" altLang="cs-CZ" sz="1800" dirty="0" err="1" smtClean="0"/>
              <a:t>strong</a:t>
            </a:r>
            <a:r>
              <a:rPr lang="cs-CZ" altLang="cs-CZ" sz="1800" dirty="0" smtClean="0"/>
              <a:t> </a:t>
            </a:r>
            <a:r>
              <a:rPr lang="cs-CZ" altLang="cs-CZ" sz="1800" dirty="0" err="1" smtClean="0">
                <a:solidFill>
                  <a:srgbClr val="0000FF"/>
                </a:solidFill>
              </a:rPr>
              <a:t>electric</a:t>
            </a:r>
            <a:r>
              <a:rPr lang="cs-CZ" altLang="cs-CZ" sz="1800" dirty="0" smtClean="0">
                <a:solidFill>
                  <a:srgbClr val="0000FF"/>
                </a:solidFill>
              </a:rPr>
              <a:t> </a:t>
            </a:r>
            <a:r>
              <a:rPr lang="cs-CZ" altLang="cs-CZ" sz="1800" dirty="0" err="1" smtClean="0">
                <a:solidFill>
                  <a:srgbClr val="0000FF"/>
                </a:solidFill>
              </a:rPr>
              <a:t>field</a:t>
            </a:r>
            <a:r>
              <a:rPr lang="cs-CZ" altLang="cs-CZ" sz="1800" dirty="0" smtClean="0">
                <a:solidFill>
                  <a:srgbClr val="0000FF"/>
                </a:solidFill>
              </a:rPr>
              <a:t> </a:t>
            </a:r>
            <a:r>
              <a:rPr lang="cs-CZ" altLang="cs-CZ" sz="1800" dirty="0" err="1" smtClean="0"/>
              <a:t>inside</a:t>
            </a:r>
            <a:r>
              <a:rPr lang="cs-CZ" altLang="cs-CZ" sz="1800" dirty="0" smtClean="0"/>
              <a:t>.  </a:t>
            </a:r>
          </a:p>
        </p:txBody>
      </p:sp>
      <p:sp>
        <p:nvSpPr>
          <p:cNvPr id="5" name="Text Box 6"/>
          <p:cNvSpPr txBox="1">
            <a:spLocks noChangeArrowheads="1"/>
          </p:cNvSpPr>
          <p:nvPr/>
        </p:nvSpPr>
        <p:spPr bwMode="auto">
          <a:xfrm>
            <a:off x="395536" y="2588711"/>
            <a:ext cx="8496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When</a:t>
            </a:r>
            <a:r>
              <a:rPr lang="cs-CZ" altLang="cs-CZ" sz="1800" dirty="0" smtClean="0"/>
              <a:t> such second </a:t>
            </a:r>
            <a:r>
              <a:rPr lang="cs-CZ" altLang="cs-CZ" sz="1800" dirty="0" err="1" smtClean="0"/>
              <a:t>generation</a:t>
            </a:r>
            <a:r>
              <a:rPr lang="cs-CZ" altLang="cs-CZ" sz="1800" dirty="0" smtClean="0"/>
              <a:t> </a:t>
            </a:r>
            <a:r>
              <a:rPr lang="cs-CZ" altLang="cs-CZ" sz="1800" dirty="0" err="1" smtClean="0"/>
              <a:t>electron</a:t>
            </a:r>
            <a:r>
              <a:rPr lang="cs-CZ" altLang="cs-CZ" sz="1800" dirty="0" smtClean="0"/>
              <a:t> </a:t>
            </a:r>
            <a:r>
              <a:rPr lang="cs-CZ" altLang="cs-CZ" sz="1800" dirty="0" err="1" smtClean="0"/>
              <a:t>hits</a:t>
            </a:r>
            <a:r>
              <a:rPr lang="cs-CZ" altLang="cs-CZ" sz="1800" dirty="0" smtClean="0"/>
              <a:t> </a:t>
            </a:r>
            <a:r>
              <a:rPr lang="cs-CZ" altLang="cs-CZ" sz="1800" dirty="0" err="1" smtClean="0"/>
              <a:t>another</a:t>
            </a:r>
            <a:r>
              <a:rPr lang="cs-CZ" altLang="cs-CZ" sz="1800" dirty="0" smtClean="0"/>
              <a:t> atom, </a:t>
            </a:r>
            <a:r>
              <a:rPr lang="cs-CZ" altLang="cs-CZ" sz="1800" dirty="0" err="1" smtClean="0"/>
              <a:t>it</a:t>
            </a:r>
            <a:r>
              <a:rPr lang="cs-CZ" altLang="cs-CZ" sz="1800" dirty="0" smtClean="0"/>
              <a:t> </a:t>
            </a:r>
            <a:r>
              <a:rPr lang="cs-CZ" altLang="cs-CZ" sz="1800" dirty="0" err="1" smtClean="0"/>
              <a:t>ionizes</a:t>
            </a:r>
            <a:r>
              <a:rPr lang="cs-CZ" altLang="cs-CZ" sz="1800" dirty="0" smtClean="0"/>
              <a:t> </a:t>
            </a:r>
            <a:r>
              <a:rPr lang="cs-CZ" altLang="cs-CZ" sz="1800" dirty="0" err="1" smtClean="0"/>
              <a:t>it</a:t>
            </a:r>
            <a:r>
              <a:rPr lang="cs-CZ" altLang="cs-CZ" sz="1800" dirty="0" smtClean="0"/>
              <a:t> as </a:t>
            </a:r>
            <a:r>
              <a:rPr lang="cs-CZ" altLang="cs-CZ" sz="1800" dirty="0" err="1" smtClean="0"/>
              <a:t>well</a:t>
            </a:r>
            <a:r>
              <a:rPr lang="cs-CZ" altLang="cs-CZ" sz="1800" dirty="0" smtClean="0"/>
              <a:t> and </a:t>
            </a:r>
            <a:r>
              <a:rPr lang="cs-CZ" altLang="cs-CZ" sz="1800" dirty="0" err="1" smtClean="0"/>
              <a:t>new</a:t>
            </a:r>
            <a:r>
              <a:rPr lang="cs-CZ" altLang="cs-CZ" sz="1800" dirty="0" smtClean="0"/>
              <a:t> </a:t>
            </a:r>
            <a:r>
              <a:rPr lang="cs-CZ" altLang="cs-CZ" sz="1800" dirty="0" err="1" smtClean="0"/>
              <a:t>electron</a:t>
            </a:r>
            <a:r>
              <a:rPr lang="cs-CZ" altLang="cs-CZ" sz="1800" dirty="0" smtClean="0"/>
              <a:t>-ion pair </a:t>
            </a:r>
            <a:r>
              <a:rPr lang="cs-CZ" altLang="cs-CZ" sz="1800" dirty="0" err="1" smtClean="0"/>
              <a:t>is</a:t>
            </a:r>
            <a:r>
              <a:rPr lang="cs-CZ" altLang="cs-CZ" sz="1800" dirty="0" smtClean="0"/>
              <a:t> </a:t>
            </a:r>
            <a:r>
              <a:rPr lang="cs-CZ" altLang="cs-CZ" sz="1800" dirty="0" err="1" smtClean="0"/>
              <a:t>generated</a:t>
            </a:r>
            <a:r>
              <a:rPr lang="cs-CZ" altLang="cs-CZ" sz="1800" dirty="0" smtClean="0"/>
              <a:t>. More and more </a:t>
            </a:r>
            <a:r>
              <a:rPr lang="cs-CZ" altLang="cs-CZ" sz="1800" dirty="0" err="1" smtClean="0"/>
              <a:t>electron</a:t>
            </a:r>
            <a:r>
              <a:rPr lang="cs-CZ" altLang="cs-CZ" sz="1800" dirty="0" smtClean="0"/>
              <a:t>-ion </a:t>
            </a:r>
            <a:r>
              <a:rPr lang="cs-CZ" altLang="cs-CZ" sz="1800" dirty="0" err="1" smtClean="0"/>
              <a:t>pairs</a:t>
            </a:r>
            <a:r>
              <a:rPr lang="cs-CZ" altLang="cs-CZ" sz="1800" dirty="0" smtClean="0"/>
              <a:t> are </a:t>
            </a:r>
            <a:r>
              <a:rPr lang="cs-CZ" altLang="cs-CZ" sz="1800" dirty="0" err="1" smtClean="0"/>
              <a:t>generated</a:t>
            </a:r>
            <a:r>
              <a:rPr lang="cs-CZ" altLang="cs-CZ" sz="1800" dirty="0" smtClean="0"/>
              <a:t> by </a:t>
            </a:r>
            <a:r>
              <a:rPr lang="cs-CZ" altLang="cs-CZ" sz="1800" dirty="0" err="1" smtClean="0"/>
              <a:t>this</a:t>
            </a:r>
            <a:r>
              <a:rPr lang="cs-CZ" altLang="cs-CZ" sz="1800" dirty="0" smtClean="0"/>
              <a:t> </a:t>
            </a:r>
            <a:r>
              <a:rPr lang="cs-CZ" altLang="cs-CZ" sz="1800" dirty="0" err="1" smtClean="0">
                <a:solidFill>
                  <a:srgbClr val="0000FF"/>
                </a:solidFill>
              </a:rPr>
              <a:t>avalanche</a:t>
            </a:r>
            <a:r>
              <a:rPr lang="cs-CZ" altLang="cs-CZ" sz="1800" dirty="0" smtClean="0">
                <a:solidFill>
                  <a:srgbClr val="0000FF"/>
                </a:solidFill>
              </a:rPr>
              <a:t> </a:t>
            </a:r>
            <a:r>
              <a:rPr lang="cs-CZ" altLang="cs-CZ" sz="1800" dirty="0" err="1" smtClean="0">
                <a:solidFill>
                  <a:srgbClr val="0000FF"/>
                </a:solidFill>
              </a:rPr>
              <a:t>phenomenon</a:t>
            </a:r>
            <a:r>
              <a:rPr lang="cs-CZ" altLang="cs-CZ" sz="1800" dirty="0" smtClean="0">
                <a:solidFill>
                  <a:srgbClr val="0000FF"/>
                </a:solidFill>
              </a:rPr>
              <a:t> </a:t>
            </a:r>
            <a:r>
              <a:rPr lang="cs-CZ" altLang="cs-CZ" sz="1800" dirty="0" err="1" smtClean="0"/>
              <a:t>until</a:t>
            </a:r>
            <a:r>
              <a:rPr lang="cs-CZ" altLang="cs-CZ" sz="1800" dirty="0" smtClean="0"/>
              <a:t> a </a:t>
            </a:r>
            <a:r>
              <a:rPr lang="cs-CZ" altLang="cs-CZ" sz="1800" dirty="0" err="1" smtClean="0">
                <a:solidFill>
                  <a:srgbClr val="0000FF"/>
                </a:solidFill>
              </a:rPr>
              <a:t>current</a:t>
            </a:r>
            <a:r>
              <a:rPr lang="cs-CZ" altLang="cs-CZ" sz="1800" dirty="0" smtClean="0">
                <a:solidFill>
                  <a:srgbClr val="0000FF"/>
                </a:solidFill>
              </a:rPr>
              <a:t> </a:t>
            </a:r>
            <a:r>
              <a:rPr lang="cs-CZ" altLang="cs-CZ" sz="1800" dirty="0" err="1" smtClean="0">
                <a:solidFill>
                  <a:srgbClr val="0000FF"/>
                </a:solidFill>
              </a:rPr>
              <a:t>starts</a:t>
            </a:r>
            <a:r>
              <a:rPr lang="cs-CZ" altLang="cs-CZ" sz="1800" dirty="0" smtClean="0">
                <a:solidFill>
                  <a:srgbClr val="0000FF"/>
                </a:solidFill>
              </a:rPr>
              <a:t> </a:t>
            </a:r>
            <a:r>
              <a:rPr lang="cs-CZ" altLang="cs-CZ" sz="1800" dirty="0" err="1" smtClean="0">
                <a:solidFill>
                  <a:srgbClr val="0000FF"/>
                </a:solidFill>
              </a:rPr>
              <a:t>flowing</a:t>
            </a:r>
            <a:r>
              <a:rPr lang="cs-CZ" altLang="cs-CZ" sz="1800" dirty="0" smtClean="0">
                <a:solidFill>
                  <a:srgbClr val="0000FF"/>
                </a:solidFill>
              </a:rPr>
              <a:t> </a:t>
            </a:r>
            <a:r>
              <a:rPr lang="cs-CZ" altLang="cs-CZ" sz="1800" dirty="0" err="1" smtClean="0"/>
              <a:t>between</a:t>
            </a:r>
            <a:r>
              <a:rPr lang="cs-CZ" altLang="cs-CZ" sz="1800" dirty="0" smtClean="0"/>
              <a:t> </a:t>
            </a:r>
            <a:r>
              <a:rPr lang="cs-CZ" altLang="cs-CZ" sz="1800" dirty="0" err="1" smtClean="0"/>
              <a:t>the</a:t>
            </a:r>
            <a:r>
              <a:rPr lang="cs-CZ" altLang="cs-CZ" sz="1800" dirty="0" smtClean="0"/>
              <a:t> </a:t>
            </a:r>
            <a:r>
              <a:rPr lang="cs-CZ" altLang="cs-CZ" sz="1800" dirty="0" err="1" smtClean="0"/>
              <a:t>cathode</a:t>
            </a:r>
            <a:r>
              <a:rPr lang="cs-CZ" altLang="cs-CZ" sz="1800" dirty="0" smtClean="0"/>
              <a:t> and </a:t>
            </a:r>
            <a:r>
              <a:rPr lang="cs-CZ" altLang="cs-CZ" sz="1800" dirty="0" err="1" smtClean="0"/>
              <a:t>anode</a:t>
            </a:r>
            <a:r>
              <a:rPr lang="cs-CZ" altLang="cs-CZ" sz="1800" dirty="0" smtClean="0"/>
              <a:t> </a:t>
            </a:r>
            <a:r>
              <a:rPr lang="cs-CZ" altLang="cs-CZ" sz="1800" dirty="0" err="1" smtClean="0"/>
              <a:t>due</a:t>
            </a:r>
            <a:r>
              <a:rPr lang="cs-CZ" altLang="cs-CZ" sz="1800" dirty="0" smtClean="0"/>
              <a:t> to </a:t>
            </a:r>
            <a:r>
              <a:rPr lang="cs-CZ" altLang="cs-CZ" sz="1800" dirty="0" err="1" smtClean="0"/>
              <a:t>the</a:t>
            </a:r>
            <a:r>
              <a:rPr lang="cs-CZ" altLang="cs-CZ" sz="1800" dirty="0" smtClean="0"/>
              <a:t> </a:t>
            </a:r>
            <a:r>
              <a:rPr lang="cs-CZ" altLang="cs-CZ" sz="1800" dirty="0" err="1" smtClean="0">
                <a:solidFill>
                  <a:srgbClr val="0000FF"/>
                </a:solidFill>
              </a:rPr>
              <a:t>discharge</a:t>
            </a:r>
            <a:r>
              <a:rPr lang="cs-CZ" altLang="cs-CZ" sz="1800" dirty="0" smtClean="0"/>
              <a:t>. </a:t>
            </a:r>
            <a:endParaRPr lang="cs-CZ" altLang="cs-CZ" sz="1800" dirty="0"/>
          </a:p>
        </p:txBody>
      </p:sp>
      <p:sp>
        <p:nvSpPr>
          <p:cNvPr id="6" name="Text Box 6"/>
          <p:cNvSpPr txBox="1">
            <a:spLocks noChangeArrowheads="1"/>
          </p:cNvSpPr>
          <p:nvPr/>
        </p:nvSpPr>
        <p:spPr bwMode="auto">
          <a:xfrm>
            <a:off x="395536" y="1628800"/>
            <a:ext cx="8496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If</a:t>
            </a:r>
            <a:r>
              <a:rPr lang="cs-CZ" altLang="cs-CZ" sz="1800" dirty="0" smtClean="0"/>
              <a:t> a </a:t>
            </a:r>
            <a:r>
              <a:rPr lang="cs-CZ" altLang="cs-CZ" sz="1800" dirty="0" err="1" smtClean="0"/>
              <a:t>particle</a:t>
            </a:r>
            <a:r>
              <a:rPr lang="cs-CZ" altLang="cs-CZ" sz="1800" dirty="0" smtClean="0"/>
              <a:t> </a:t>
            </a:r>
            <a:r>
              <a:rPr lang="cs-CZ" altLang="cs-CZ" sz="1800" dirty="0" err="1" smtClean="0"/>
              <a:t>of</a:t>
            </a:r>
            <a:r>
              <a:rPr lang="cs-CZ" altLang="cs-CZ" sz="1800" dirty="0" smtClean="0"/>
              <a:t> </a:t>
            </a:r>
            <a:r>
              <a:rPr lang="cs-CZ" altLang="cs-CZ" sz="1800" dirty="0" err="1" smtClean="0"/>
              <a:t>sufficient</a:t>
            </a:r>
            <a:r>
              <a:rPr lang="cs-CZ" altLang="cs-CZ" sz="1800" dirty="0" smtClean="0"/>
              <a:t> </a:t>
            </a:r>
            <a:r>
              <a:rPr lang="cs-CZ" altLang="cs-CZ" sz="1800" dirty="0" err="1" smtClean="0"/>
              <a:t>energy</a:t>
            </a:r>
            <a:r>
              <a:rPr lang="cs-CZ" altLang="cs-CZ" sz="1800" dirty="0" smtClean="0"/>
              <a:t> </a:t>
            </a:r>
            <a:r>
              <a:rPr lang="cs-CZ" altLang="cs-CZ" sz="1800" dirty="0" err="1" smtClean="0"/>
              <a:t>gets</a:t>
            </a:r>
            <a:r>
              <a:rPr lang="cs-CZ" altLang="cs-CZ" sz="1800" dirty="0" smtClean="0"/>
              <a:t> </a:t>
            </a:r>
            <a:r>
              <a:rPr lang="cs-CZ" altLang="cs-CZ" sz="1800" dirty="0" err="1" smtClean="0"/>
              <a:t>into</a:t>
            </a:r>
            <a:r>
              <a:rPr lang="cs-CZ" altLang="cs-CZ" sz="1800" dirty="0" smtClean="0"/>
              <a:t> </a:t>
            </a:r>
            <a:r>
              <a:rPr lang="cs-CZ" altLang="cs-CZ" sz="1800" dirty="0" err="1" smtClean="0"/>
              <a:t>the</a:t>
            </a:r>
            <a:r>
              <a:rPr lang="cs-CZ" altLang="cs-CZ" sz="1800" dirty="0" smtClean="0"/>
              <a:t> </a:t>
            </a:r>
            <a:r>
              <a:rPr lang="cs-CZ" altLang="cs-CZ" sz="1800" dirty="0" err="1" smtClean="0"/>
              <a:t>chamber</a:t>
            </a:r>
            <a:r>
              <a:rPr lang="cs-CZ" altLang="cs-CZ" sz="1800" dirty="0" smtClean="0"/>
              <a:t>, </a:t>
            </a:r>
            <a:r>
              <a:rPr lang="cs-CZ" altLang="cs-CZ" sz="1800" dirty="0" err="1" smtClean="0"/>
              <a:t>it</a:t>
            </a:r>
            <a:r>
              <a:rPr lang="cs-CZ" altLang="cs-CZ" sz="1800" dirty="0" smtClean="0"/>
              <a:t> </a:t>
            </a:r>
            <a:r>
              <a:rPr lang="cs-CZ" altLang="cs-CZ" sz="1800" dirty="0" err="1" smtClean="0">
                <a:solidFill>
                  <a:srgbClr val="0000FF"/>
                </a:solidFill>
              </a:rPr>
              <a:t>hits</a:t>
            </a:r>
            <a:r>
              <a:rPr lang="cs-CZ" altLang="cs-CZ" sz="1800" dirty="0" smtClean="0">
                <a:solidFill>
                  <a:srgbClr val="0000FF"/>
                </a:solidFill>
              </a:rPr>
              <a:t> </a:t>
            </a:r>
            <a:r>
              <a:rPr lang="cs-CZ" altLang="cs-CZ" sz="1800" dirty="0" err="1" smtClean="0">
                <a:solidFill>
                  <a:srgbClr val="0000FF"/>
                </a:solidFill>
              </a:rPr>
              <a:t>an</a:t>
            </a:r>
            <a:r>
              <a:rPr lang="cs-CZ" altLang="cs-CZ" sz="1800" dirty="0" smtClean="0">
                <a:solidFill>
                  <a:srgbClr val="0000FF"/>
                </a:solidFill>
              </a:rPr>
              <a:t> atom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gas</a:t>
            </a:r>
            <a:r>
              <a:rPr lang="cs-CZ" altLang="cs-CZ" sz="1800" dirty="0" smtClean="0"/>
              <a:t> and </a:t>
            </a:r>
            <a:r>
              <a:rPr lang="cs-CZ" altLang="cs-CZ" sz="1800" dirty="0" err="1" smtClean="0">
                <a:solidFill>
                  <a:srgbClr val="0000FF"/>
                </a:solidFill>
              </a:rPr>
              <a:t>ionizes</a:t>
            </a:r>
            <a:r>
              <a:rPr lang="cs-CZ" altLang="cs-CZ" sz="1800" dirty="0" smtClean="0"/>
              <a:t> </a:t>
            </a:r>
            <a:r>
              <a:rPr lang="cs-CZ" altLang="cs-CZ" sz="1800" dirty="0" err="1" smtClean="0"/>
              <a:t>it</a:t>
            </a:r>
            <a:r>
              <a:rPr lang="cs-CZ" altLang="cs-CZ" sz="1800" dirty="0" smtClean="0"/>
              <a:t>. </a:t>
            </a:r>
            <a:r>
              <a:rPr lang="cs-CZ" altLang="cs-CZ" sz="1800" dirty="0" err="1" smtClean="0"/>
              <a:t>Due</a:t>
            </a:r>
            <a:r>
              <a:rPr lang="cs-CZ" altLang="cs-CZ" sz="1800" dirty="0" smtClean="0"/>
              <a:t> to </a:t>
            </a:r>
            <a:r>
              <a:rPr lang="cs-CZ" altLang="cs-CZ" sz="1800" dirty="0" err="1" smtClean="0"/>
              <a:t>the</a:t>
            </a:r>
            <a:r>
              <a:rPr lang="cs-CZ" altLang="cs-CZ" sz="1800" dirty="0" smtClean="0"/>
              <a:t> </a:t>
            </a:r>
            <a:r>
              <a:rPr lang="cs-CZ" altLang="cs-CZ" sz="1800" dirty="0" err="1" smtClean="0">
                <a:solidFill>
                  <a:srgbClr val="0000FF"/>
                </a:solidFill>
              </a:rPr>
              <a:t>electric</a:t>
            </a:r>
            <a:r>
              <a:rPr lang="cs-CZ" altLang="cs-CZ" sz="1800" dirty="0" smtClean="0">
                <a:solidFill>
                  <a:srgbClr val="0000FF"/>
                </a:solidFill>
              </a:rPr>
              <a:t> </a:t>
            </a:r>
            <a:r>
              <a:rPr lang="cs-CZ" altLang="cs-CZ" sz="1800" dirty="0" err="1" smtClean="0">
                <a:solidFill>
                  <a:srgbClr val="0000FF"/>
                </a:solidFill>
              </a:rPr>
              <a:t>field</a:t>
            </a:r>
            <a:r>
              <a:rPr lang="cs-CZ" altLang="cs-CZ" sz="1800" dirty="0" smtClean="0">
                <a:solidFill>
                  <a:srgbClr val="0000FF"/>
                </a:solidFill>
              </a:rPr>
              <a:t> </a:t>
            </a:r>
            <a:r>
              <a:rPr lang="cs-CZ" altLang="cs-CZ" sz="1800" dirty="0" err="1" smtClean="0"/>
              <a:t>the</a:t>
            </a:r>
            <a:r>
              <a:rPr lang="cs-CZ" altLang="cs-CZ" sz="1800" dirty="0" smtClean="0"/>
              <a:t> </a:t>
            </a:r>
            <a:r>
              <a:rPr lang="cs-CZ" altLang="cs-CZ" sz="1800" dirty="0" err="1" smtClean="0">
                <a:solidFill>
                  <a:srgbClr val="0000FF"/>
                </a:solidFill>
              </a:rPr>
              <a:t>electron</a:t>
            </a:r>
            <a:r>
              <a:rPr lang="cs-CZ" altLang="cs-CZ" sz="1800" dirty="0" smtClean="0"/>
              <a:t> </a:t>
            </a:r>
            <a:r>
              <a:rPr lang="cs-CZ" altLang="cs-CZ" sz="1800" dirty="0" err="1" smtClean="0"/>
              <a:t>moves</a:t>
            </a:r>
            <a:r>
              <a:rPr lang="cs-CZ" altLang="cs-CZ" sz="1800" dirty="0" smtClean="0"/>
              <a:t> to </a:t>
            </a:r>
            <a:r>
              <a:rPr lang="cs-CZ" altLang="cs-CZ" sz="1800" dirty="0" err="1" smtClean="0"/>
              <a:t>the</a:t>
            </a:r>
            <a:r>
              <a:rPr lang="cs-CZ" altLang="cs-CZ" sz="1800" dirty="0" smtClean="0"/>
              <a:t> </a:t>
            </a:r>
            <a:r>
              <a:rPr lang="cs-CZ" altLang="cs-CZ" sz="1800" dirty="0" err="1" smtClean="0">
                <a:solidFill>
                  <a:srgbClr val="0000FF"/>
                </a:solidFill>
              </a:rPr>
              <a:t>anode</a:t>
            </a:r>
            <a:r>
              <a:rPr lang="cs-CZ" altLang="cs-CZ" sz="1800" dirty="0" smtClean="0"/>
              <a:t> and </a:t>
            </a:r>
            <a:r>
              <a:rPr lang="cs-CZ" altLang="cs-CZ" sz="1800" dirty="0" smtClean="0">
                <a:solidFill>
                  <a:srgbClr val="0000FF"/>
                </a:solidFill>
              </a:rPr>
              <a:t>positive ion </a:t>
            </a:r>
            <a:r>
              <a:rPr lang="cs-CZ" altLang="cs-CZ" sz="1800" dirty="0" err="1" smtClean="0"/>
              <a:t>moves</a:t>
            </a:r>
            <a:r>
              <a:rPr lang="cs-CZ" altLang="cs-CZ" sz="1800" dirty="0" smtClean="0"/>
              <a:t> </a:t>
            </a:r>
            <a:r>
              <a:rPr lang="cs-CZ" altLang="cs-CZ" sz="1800" dirty="0" err="1" smtClean="0"/>
              <a:t>towards</a:t>
            </a:r>
            <a:r>
              <a:rPr lang="cs-CZ" altLang="cs-CZ" sz="1800" dirty="0" smtClean="0"/>
              <a:t> </a:t>
            </a:r>
            <a:r>
              <a:rPr lang="cs-CZ" altLang="cs-CZ" sz="1800" dirty="0" err="1" smtClean="0"/>
              <a:t>the</a:t>
            </a:r>
            <a:r>
              <a:rPr lang="cs-CZ" altLang="cs-CZ" sz="1800" dirty="0" smtClean="0"/>
              <a:t> </a:t>
            </a:r>
            <a:r>
              <a:rPr lang="cs-CZ" altLang="cs-CZ" sz="1800" dirty="0" err="1" smtClean="0">
                <a:solidFill>
                  <a:srgbClr val="0000FF"/>
                </a:solidFill>
              </a:rPr>
              <a:t>cathode</a:t>
            </a:r>
            <a:r>
              <a:rPr lang="cs-CZ" altLang="cs-CZ" sz="1800" dirty="0" smtClean="0"/>
              <a:t>. </a:t>
            </a:r>
            <a:r>
              <a:rPr lang="cs-CZ" altLang="cs-CZ" sz="1800" dirty="0" err="1" smtClean="0"/>
              <a:t>Both</a:t>
            </a:r>
            <a:r>
              <a:rPr lang="cs-CZ" altLang="cs-CZ" sz="1800" dirty="0" smtClean="0"/>
              <a:t> </a:t>
            </a:r>
            <a:r>
              <a:rPr lang="cs-CZ" altLang="cs-CZ" sz="1800" dirty="0" err="1" smtClean="0"/>
              <a:t>particles</a:t>
            </a:r>
            <a:r>
              <a:rPr lang="cs-CZ" altLang="cs-CZ" sz="1800" dirty="0" smtClean="0"/>
              <a:t> are </a:t>
            </a:r>
            <a:r>
              <a:rPr lang="cs-CZ" altLang="cs-CZ" sz="1800" dirty="0" err="1" smtClean="0"/>
              <a:t>also</a:t>
            </a:r>
            <a:r>
              <a:rPr lang="cs-CZ" altLang="cs-CZ" sz="1800" dirty="0" smtClean="0"/>
              <a:t> </a:t>
            </a:r>
            <a:r>
              <a:rPr lang="cs-CZ" altLang="cs-CZ" sz="1800" dirty="0" err="1" smtClean="0">
                <a:solidFill>
                  <a:srgbClr val="0000FF"/>
                </a:solidFill>
              </a:rPr>
              <a:t>accelerated</a:t>
            </a:r>
            <a:r>
              <a:rPr lang="cs-CZ" altLang="cs-CZ" sz="1800" dirty="0" smtClean="0"/>
              <a:t>. </a:t>
            </a:r>
          </a:p>
        </p:txBody>
      </p:sp>
    </p:spTree>
    <p:extLst>
      <p:ext uri="{BB962C8B-B14F-4D97-AF65-F5344CB8AC3E}">
        <p14:creationId xmlns:p14="http://schemas.microsoft.com/office/powerpoint/2010/main" val="16343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50825" y="5656263"/>
            <a:ext cx="86423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lnSpc>
                <a:spcPct val="120000"/>
              </a:lnSpc>
              <a:spcBef>
                <a:spcPct val="0"/>
              </a:spcBef>
              <a:spcAft>
                <a:spcPts val="1200"/>
              </a:spcAft>
              <a:buFontTx/>
              <a:buNone/>
            </a:pPr>
            <a:r>
              <a:rPr lang="cs-CZ" altLang="cs-CZ" sz="2000" dirty="0">
                <a:solidFill>
                  <a:srgbClr val="0000FF"/>
                </a:solidFill>
              </a:rPr>
              <a:t>Ion</a:t>
            </a:r>
            <a:r>
              <a:rPr lang="cs-CZ" altLang="cs-CZ" sz="2000" dirty="0"/>
              <a:t> – </a:t>
            </a:r>
            <a:r>
              <a:rPr lang="cs-CZ" altLang="cs-CZ" sz="2000" dirty="0" err="1"/>
              <a:t>electrically</a:t>
            </a:r>
            <a:r>
              <a:rPr lang="cs-CZ" altLang="cs-CZ" sz="2000" dirty="0"/>
              <a:t> </a:t>
            </a:r>
            <a:r>
              <a:rPr lang="cs-CZ" altLang="cs-CZ" sz="2000" dirty="0" err="1"/>
              <a:t>charged</a:t>
            </a:r>
            <a:r>
              <a:rPr lang="cs-CZ" altLang="cs-CZ" sz="2000" dirty="0"/>
              <a:t> </a:t>
            </a:r>
            <a:r>
              <a:rPr lang="cs-CZ" altLang="cs-CZ" sz="2000" dirty="0" err="1"/>
              <a:t>particle</a:t>
            </a:r>
            <a:r>
              <a:rPr lang="cs-CZ" altLang="cs-CZ" sz="2000" dirty="0"/>
              <a:t>, atom </a:t>
            </a:r>
            <a:r>
              <a:rPr lang="cs-CZ" altLang="cs-CZ" sz="2000" dirty="0" err="1"/>
              <a:t>or</a:t>
            </a:r>
            <a:r>
              <a:rPr lang="cs-CZ" altLang="cs-CZ" sz="2000" dirty="0"/>
              <a:t> </a:t>
            </a:r>
            <a:r>
              <a:rPr lang="cs-CZ" altLang="cs-CZ" sz="2000" dirty="0" err="1"/>
              <a:t>molecule</a:t>
            </a:r>
            <a:r>
              <a:rPr lang="cs-CZ" altLang="cs-CZ" sz="2000" dirty="0"/>
              <a:t>, </a:t>
            </a:r>
            <a:r>
              <a:rPr lang="cs-CZ" altLang="cs-CZ" sz="2000" dirty="0" err="1"/>
              <a:t>which</a:t>
            </a:r>
            <a:r>
              <a:rPr lang="cs-CZ" altLang="cs-CZ" sz="2000" dirty="0"/>
              <a:t> has a </a:t>
            </a:r>
            <a:r>
              <a:rPr lang="cs-CZ" altLang="cs-CZ" sz="2000" dirty="0" err="1">
                <a:solidFill>
                  <a:srgbClr val="0000FF"/>
                </a:solidFill>
              </a:rPr>
              <a:t>lack</a:t>
            </a:r>
            <a:r>
              <a:rPr lang="cs-CZ" altLang="cs-CZ" sz="2000" dirty="0"/>
              <a:t> </a:t>
            </a:r>
            <a:r>
              <a:rPr lang="cs-CZ" altLang="cs-CZ" sz="2000" dirty="0" err="1">
                <a:solidFill>
                  <a:srgbClr val="0000FF"/>
                </a:solidFill>
              </a:rPr>
              <a:t>or</a:t>
            </a:r>
            <a:r>
              <a:rPr lang="cs-CZ" altLang="cs-CZ" sz="2000" dirty="0"/>
              <a:t> </a:t>
            </a:r>
            <a:r>
              <a:rPr lang="cs-CZ" altLang="cs-CZ" sz="2000" dirty="0" err="1">
                <a:solidFill>
                  <a:srgbClr val="0000FF"/>
                </a:solidFill>
              </a:rPr>
              <a:t>surplus</a:t>
            </a:r>
            <a:r>
              <a:rPr lang="cs-CZ" altLang="cs-CZ" sz="2000" dirty="0"/>
              <a:t> </a:t>
            </a:r>
            <a:r>
              <a:rPr lang="cs-CZ" altLang="cs-CZ" sz="2000" dirty="0" err="1">
                <a:solidFill>
                  <a:srgbClr val="0000FF"/>
                </a:solidFill>
              </a:rPr>
              <a:t>of</a:t>
            </a:r>
            <a:r>
              <a:rPr lang="cs-CZ" altLang="cs-CZ" sz="2000" dirty="0"/>
              <a:t> </a:t>
            </a:r>
            <a:r>
              <a:rPr lang="cs-CZ" altLang="cs-CZ" sz="2000" dirty="0" err="1">
                <a:solidFill>
                  <a:srgbClr val="0000FF"/>
                </a:solidFill>
              </a:rPr>
              <a:t>electrons</a:t>
            </a:r>
            <a:r>
              <a:rPr lang="cs-CZ" altLang="cs-CZ" sz="2000" dirty="0"/>
              <a:t> </a:t>
            </a:r>
            <a:r>
              <a:rPr lang="cs-CZ" altLang="cs-CZ" sz="2000" dirty="0" err="1"/>
              <a:t>compared</a:t>
            </a:r>
            <a:r>
              <a:rPr lang="cs-CZ" altLang="cs-CZ" sz="2000" dirty="0"/>
              <a:t> to </a:t>
            </a:r>
            <a:r>
              <a:rPr lang="cs-CZ" altLang="cs-CZ" sz="2000" dirty="0" err="1"/>
              <a:t>the</a:t>
            </a:r>
            <a:r>
              <a:rPr lang="cs-CZ" altLang="cs-CZ" sz="2000" dirty="0"/>
              <a:t> </a:t>
            </a:r>
            <a:r>
              <a:rPr lang="cs-CZ" altLang="cs-CZ" sz="2000" dirty="0" err="1"/>
              <a:t>number</a:t>
            </a:r>
            <a:r>
              <a:rPr lang="cs-CZ" altLang="cs-CZ" sz="2000" dirty="0"/>
              <a:t> </a:t>
            </a:r>
            <a:r>
              <a:rPr lang="cs-CZ" altLang="cs-CZ" sz="2000" dirty="0" err="1"/>
              <a:t>of</a:t>
            </a:r>
            <a:r>
              <a:rPr lang="cs-CZ" altLang="cs-CZ" sz="2000" dirty="0"/>
              <a:t> </a:t>
            </a:r>
            <a:r>
              <a:rPr lang="cs-CZ" altLang="cs-CZ" sz="2000" dirty="0" err="1"/>
              <a:t>protons</a:t>
            </a:r>
            <a:r>
              <a:rPr lang="cs-CZ" altLang="cs-CZ" sz="2000" dirty="0"/>
              <a:t>, </a:t>
            </a:r>
            <a:r>
              <a:rPr lang="cs-CZ" altLang="cs-CZ" sz="2000" dirty="0" err="1"/>
              <a:t>e.g</a:t>
            </a:r>
            <a:r>
              <a:rPr lang="cs-CZ" altLang="cs-CZ" sz="2000" dirty="0"/>
              <a:t>. K</a:t>
            </a:r>
            <a:r>
              <a:rPr lang="cs-CZ" altLang="cs-CZ" sz="2000" baseline="30000" dirty="0"/>
              <a:t>+</a:t>
            </a:r>
            <a:r>
              <a:rPr lang="cs-CZ" altLang="cs-CZ" sz="2000" dirty="0"/>
              <a:t>, H</a:t>
            </a:r>
            <a:r>
              <a:rPr lang="cs-CZ" altLang="cs-CZ" sz="2000" baseline="30000" dirty="0"/>
              <a:t>+</a:t>
            </a:r>
            <a:r>
              <a:rPr lang="cs-CZ" altLang="cs-CZ" sz="2000" dirty="0"/>
              <a:t>, OH</a:t>
            </a:r>
            <a:r>
              <a:rPr lang="cs-CZ" altLang="cs-CZ" sz="2000" baseline="30000" dirty="0"/>
              <a:t>-</a:t>
            </a:r>
          </a:p>
        </p:txBody>
      </p:sp>
      <p:sp>
        <p:nvSpPr>
          <p:cNvPr id="4099" name="Text Box 5"/>
          <p:cNvSpPr txBox="1">
            <a:spLocks noChangeArrowheads="1"/>
          </p:cNvSpPr>
          <p:nvPr/>
        </p:nvSpPr>
        <p:spPr bwMode="auto">
          <a:xfrm>
            <a:off x="1187450" y="115888"/>
            <a:ext cx="69135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Nuclear terminology</a:t>
            </a:r>
          </a:p>
        </p:txBody>
      </p:sp>
      <p:sp>
        <p:nvSpPr>
          <p:cNvPr id="4101" name="Text Box 5"/>
          <p:cNvSpPr txBox="1">
            <a:spLocks noChangeArrowheads="1"/>
          </p:cNvSpPr>
          <p:nvPr/>
        </p:nvSpPr>
        <p:spPr bwMode="auto">
          <a:xfrm>
            <a:off x="250825" y="836613"/>
            <a:ext cx="864235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ts val="1200"/>
              </a:spcAft>
              <a:buFontTx/>
              <a:buNone/>
            </a:pPr>
            <a:r>
              <a:rPr lang="cs-CZ" altLang="cs-CZ" sz="2000" dirty="0" err="1">
                <a:solidFill>
                  <a:srgbClr val="0000FF"/>
                </a:solidFill>
              </a:rPr>
              <a:t>Nuclide</a:t>
            </a:r>
            <a:r>
              <a:rPr lang="cs-CZ" altLang="cs-CZ" sz="2000" dirty="0"/>
              <a:t> – a </a:t>
            </a:r>
            <a:r>
              <a:rPr lang="cs-CZ" altLang="cs-CZ" sz="2000" dirty="0" err="1"/>
              <a:t>group</a:t>
            </a:r>
            <a:r>
              <a:rPr lang="cs-CZ" altLang="cs-CZ" sz="2000" dirty="0"/>
              <a:t> </a:t>
            </a:r>
            <a:r>
              <a:rPr lang="cs-CZ" altLang="cs-CZ" sz="2000" dirty="0" err="1"/>
              <a:t>of</a:t>
            </a:r>
            <a:r>
              <a:rPr lang="cs-CZ" altLang="cs-CZ" sz="2000" dirty="0"/>
              <a:t> </a:t>
            </a:r>
            <a:r>
              <a:rPr lang="cs-CZ" altLang="cs-CZ" sz="2000" dirty="0" err="1"/>
              <a:t>atoms</a:t>
            </a:r>
            <a:r>
              <a:rPr lang="cs-CZ" altLang="cs-CZ" sz="2000" dirty="0"/>
              <a:t> </a:t>
            </a:r>
            <a:r>
              <a:rPr lang="cs-CZ" altLang="cs-CZ" sz="2000" dirty="0" err="1"/>
              <a:t>of</a:t>
            </a:r>
            <a:r>
              <a:rPr lang="cs-CZ" altLang="cs-CZ" sz="2000" dirty="0"/>
              <a:t> </a:t>
            </a:r>
            <a:r>
              <a:rPr lang="cs-CZ" altLang="cs-CZ" sz="2000" dirty="0" err="1"/>
              <a:t>the</a:t>
            </a:r>
            <a:r>
              <a:rPr lang="cs-CZ" altLang="cs-CZ" sz="2000" dirty="0"/>
              <a:t> </a:t>
            </a:r>
            <a:r>
              <a:rPr lang="cs-CZ" altLang="cs-CZ" sz="2000" dirty="0" err="1"/>
              <a:t>same</a:t>
            </a:r>
            <a:r>
              <a:rPr lang="cs-CZ" altLang="cs-CZ" sz="2000" dirty="0"/>
              <a:t> </a:t>
            </a:r>
            <a:r>
              <a:rPr lang="cs-CZ" altLang="cs-CZ" sz="2000" dirty="0" err="1"/>
              <a:t>atomic</a:t>
            </a:r>
            <a:r>
              <a:rPr lang="cs-CZ" altLang="cs-CZ" sz="2000" dirty="0"/>
              <a:t> </a:t>
            </a:r>
            <a:r>
              <a:rPr lang="cs-CZ" altLang="cs-CZ" sz="2000" dirty="0" err="1"/>
              <a:t>number</a:t>
            </a:r>
            <a:r>
              <a:rPr lang="cs-CZ" altLang="cs-CZ" sz="2000" dirty="0"/>
              <a:t> and </a:t>
            </a:r>
            <a:r>
              <a:rPr lang="cs-CZ" altLang="cs-CZ" sz="2000" dirty="0" err="1"/>
              <a:t>mass</a:t>
            </a:r>
            <a:r>
              <a:rPr lang="cs-CZ" altLang="cs-CZ" sz="2000" dirty="0"/>
              <a:t> </a:t>
            </a:r>
            <a:r>
              <a:rPr lang="cs-CZ" altLang="cs-CZ" sz="2000" dirty="0" err="1"/>
              <a:t>number</a:t>
            </a:r>
            <a:endParaRPr lang="cs-CZ" altLang="cs-CZ" sz="2000" dirty="0"/>
          </a:p>
          <a:p>
            <a:pPr algn="just" eaLnBrk="1" hangingPunct="1">
              <a:lnSpc>
                <a:spcPct val="120000"/>
              </a:lnSpc>
              <a:spcBef>
                <a:spcPct val="0"/>
              </a:spcBef>
              <a:spcAft>
                <a:spcPts val="1200"/>
              </a:spcAft>
              <a:buFontTx/>
              <a:buNone/>
            </a:pPr>
            <a:r>
              <a:rPr lang="cs-CZ" altLang="cs-CZ" sz="2000" dirty="0" err="1">
                <a:solidFill>
                  <a:srgbClr val="0000FF"/>
                </a:solidFill>
              </a:rPr>
              <a:t>Radionuclide</a:t>
            </a:r>
            <a:r>
              <a:rPr lang="cs-CZ" altLang="cs-CZ" sz="2000" dirty="0">
                <a:solidFill>
                  <a:srgbClr val="0000FF"/>
                </a:solidFill>
              </a:rPr>
              <a:t> </a:t>
            </a:r>
            <a:r>
              <a:rPr lang="cs-CZ" altLang="cs-CZ" sz="2000" dirty="0"/>
              <a:t>– </a:t>
            </a:r>
            <a:r>
              <a:rPr lang="cs-CZ" altLang="cs-CZ" sz="2000" dirty="0" err="1"/>
              <a:t>an</a:t>
            </a:r>
            <a:r>
              <a:rPr lang="cs-CZ" altLang="cs-CZ" sz="2000" dirty="0"/>
              <a:t> </a:t>
            </a:r>
            <a:r>
              <a:rPr lang="cs-CZ" altLang="cs-CZ" sz="2000" dirty="0" err="1"/>
              <a:t>unstable</a:t>
            </a:r>
            <a:r>
              <a:rPr lang="cs-CZ" altLang="cs-CZ" sz="2000" dirty="0"/>
              <a:t> </a:t>
            </a:r>
            <a:r>
              <a:rPr lang="cs-CZ" altLang="cs-CZ" sz="2000" dirty="0" err="1"/>
              <a:t>nuclide</a:t>
            </a:r>
            <a:r>
              <a:rPr lang="cs-CZ" altLang="cs-CZ" sz="2000" dirty="0"/>
              <a:t> </a:t>
            </a:r>
            <a:r>
              <a:rPr lang="cs-CZ" altLang="cs-CZ" sz="2000" dirty="0" err="1"/>
              <a:t>undergoing</a:t>
            </a:r>
            <a:r>
              <a:rPr lang="cs-CZ" altLang="cs-CZ" sz="2000" dirty="0"/>
              <a:t> a </a:t>
            </a:r>
            <a:r>
              <a:rPr lang="cs-CZ" altLang="cs-CZ" sz="2000" dirty="0" err="1"/>
              <a:t>transformation</a:t>
            </a:r>
            <a:r>
              <a:rPr lang="cs-CZ" altLang="cs-CZ" sz="2000" dirty="0"/>
              <a:t> </a:t>
            </a:r>
            <a:r>
              <a:rPr lang="cs-CZ" altLang="cs-CZ" sz="2000" dirty="0" err="1"/>
              <a:t>into</a:t>
            </a:r>
            <a:r>
              <a:rPr lang="cs-CZ" altLang="cs-CZ" sz="2000" dirty="0"/>
              <a:t> a </a:t>
            </a:r>
            <a:r>
              <a:rPr lang="cs-CZ" altLang="cs-CZ" sz="2000" dirty="0" err="1"/>
              <a:t>different</a:t>
            </a:r>
            <a:r>
              <a:rPr lang="cs-CZ" altLang="cs-CZ" sz="2000" dirty="0"/>
              <a:t> </a:t>
            </a:r>
            <a:r>
              <a:rPr lang="cs-CZ" altLang="cs-CZ" sz="2000" dirty="0" err="1"/>
              <a:t>nuclide</a:t>
            </a:r>
            <a:r>
              <a:rPr lang="cs-CZ" altLang="cs-CZ" sz="2000" dirty="0"/>
              <a:t>, </a:t>
            </a:r>
            <a:r>
              <a:rPr lang="cs-CZ" altLang="cs-CZ" sz="2000" dirty="0" err="1"/>
              <a:t>e.g</a:t>
            </a:r>
            <a:r>
              <a:rPr lang="cs-CZ" altLang="cs-CZ" sz="2000" dirty="0"/>
              <a:t>. </a:t>
            </a:r>
            <a:r>
              <a:rPr lang="cs-CZ" altLang="cs-CZ" sz="2000" dirty="0" err="1"/>
              <a:t>radioactive</a:t>
            </a:r>
            <a:r>
              <a:rPr lang="cs-CZ" altLang="cs-CZ" sz="2000" dirty="0"/>
              <a:t> </a:t>
            </a:r>
            <a:r>
              <a:rPr lang="cs-CZ" altLang="cs-CZ" sz="2000" dirty="0" err="1"/>
              <a:t>carbon</a:t>
            </a:r>
            <a:r>
              <a:rPr lang="cs-CZ" altLang="cs-CZ" sz="2000" dirty="0"/>
              <a:t> </a:t>
            </a:r>
            <a:r>
              <a:rPr lang="cs-CZ" altLang="cs-CZ" sz="2000" baseline="30000" dirty="0"/>
              <a:t>14</a:t>
            </a:r>
            <a:r>
              <a:rPr lang="cs-CZ" altLang="cs-CZ" sz="2000" baseline="-25000" dirty="0"/>
              <a:t>6</a:t>
            </a:r>
            <a:r>
              <a:rPr lang="cs-CZ" altLang="cs-CZ" sz="2000" dirty="0"/>
              <a:t>C</a:t>
            </a:r>
            <a:r>
              <a:rPr lang="cs-CZ" altLang="cs-CZ" sz="1800" dirty="0"/>
              <a:t>, </a:t>
            </a:r>
            <a:r>
              <a:rPr lang="cs-CZ" altLang="cs-CZ" sz="1800" dirty="0" err="1"/>
              <a:t>which</a:t>
            </a:r>
            <a:r>
              <a:rPr lang="cs-CZ" altLang="cs-CZ" sz="1800" dirty="0"/>
              <a:t> </a:t>
            </a:r>
            <a:r>
              <a:rPr lang="cs-CZ" altLang="cs-CZ" sz="1800" dirty="0" err="1"/>
              <a:t>transforms</a:t>
            </a:r>
            <a:r>
              <a:rPr lang="cs-CZ" altLang="cs-CZ" sz="1800" dirty="0"/>
              <a:t> </a:t>
            </a:r>
            <a:r>
              <a:rPr lang="cs-CZ" altLang="cs-CZ" sz="1800" dirty="0" err="1"/>
              <a:t>into</a:t>
            </a:r>
            <a:r>
              <a:rPr lang="cs-CZ" altLang="cs-CZ" sz="1800" dirty="0"/>
              <a:t> </a:t>
            </a:r>
            <a:r>
              <a:rPr lang="cs-CZ" altLang="cs-CZ" sz="1800" baseline="30000" dirty="0"/>
              <a:t>14</a:t>
            </a:r>
            <a:r>
              <a:rPr lang="cs-CZ" altLang="cs-CZ" sz="1800" baseline="-25000" dirty="0"/>
              <a:t>7</a:t>
            </a:r>
            <a:r>
              <a:rPr lang="cs-CZ" altLang="cs-CZ" sz="1800" dirty="0"/>
              <a:t>N. </a:t>
            </a:r>
            <a:r>
              <a:rPr lang="cs-CZ" altLang="cs-CZ" sz="1800" dirty="0" err="1"/>
              <a:t>S</a:t>
            </a:r>
            <a:r>
              <a:rPr lang="cs-CZ" altLang="cs-CZ" sz="2000" dirty="0" err="1"/>
              <a:t>table</a:t>
            </a:r>
            <a:r>
              <a:rPr lang="cs-CZ" altLang="cs-CZ" sz="2000" dirty="0"/>
              <a:t> </a:t>
            </a:r>
            <a:r>
              <a:rPr lang="cs-CZ" altLang="cs-CZ" sz="2000" dirty="0" err="1"/>
              <a:t>carbon</a:t>
            </a:r>
            <a:r>
              <a:rPr lang="cs-CZ" altLang="cs-CZ" sz="2000" dirty="0"/>
              <a:t> </a:t>
            </a:r>
            <a:r>
              <a:rPr lang="cs-CZ" altLang="cs-CZ" sz="2000" dirty="0" err="1"/>
              <a:t>is</a:t>
            </a:r>
            <a:r>
              <a:rPr lang="cs-CZ" altLang="cs-CZ" sz="2000" dirty="0"/>
              <a:t> </a:t>
            </a:r>
            <a:r>
              <a:rPr lang="cs-CZ" altLang="cs-CZ" sz="1800" baseline="30000" dirty="0"/>
              <a:t>12</a:t>
            </a:r>
            <a:r>
              <a:rPr lang="cs-CZ" altLang="cs-CZ" sz="1800" baseline="-25000" dirty="0"/>
              <a:t>6</a:t>
            </a:r>
            <a:r>
              <a:rPr lang="cs-CZ" altLang="cs-CZ" sz="1800" dirty="0"/>
              <a:t>C.</a:t>
            </a:r>
            <a:endParaRPr lang="cs-CZ" altLang="cs-CZ" sz="2000" baseline="30000" dirty="0"/>
          </a:p>
        </p:txBody>
      </p:sp>
      <p:sp>
        <p:nvSpPr>
          <p:cNvPr id="4102" name="Text Box 5"/>
          <p:cNvSpPr txBox="1">
            <a:spLocks noChangeArrowheads="1"/>
          </p:cNvSpPr>
          <p:nvPr/>
        </p:nvSpPr>
        <p:spPr bwMode="auto">
          <a:xfrm>
            <a:off x="250825" y="2708275"/>
            <a:ext cx="4537075"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lnSpc>
                <a:spcPct val="120000"/>
              </a:lnSpc>
              <a:spcBef>
                <a:spcPct val="0"/>
              </a:spcBef>
              <a:spcAft>
                <a:spcPts val="1200"/>
              </a:spcAft>
              <a:buFontTx/>
              <a:buNone/>
            </a:pPr>
            <a:r>
              <a:rPr lang="cs-CZ" altLang="cs-CZ" sz="2000" dirty="0" err="1">
                <a:solidFill>
                  <a:srgbClr val="0000FF"/>
                </a:solidFill>
              </a:rPr>
              <a:t>Isotopes</a:t>
            </a:r>
            <a:r>
              <a:rPr lang="cs-CZ" altLang="cs-CZ" sz="2000" dirty="0"/>
              <a:t> – </a:t>
            </a:r>
            <a:r>
              <a:rPr lang="cs-CZ" altLang="cs-CZ" sz="2000" dirty="0" err="1"/>
              <a:t>nuclides</a:t>
            </a:r>
            <a:r>
              <a:rPr lang="cs-CZ" altLang="cs-CZ" sz="2000" dirty="0"/>
              <a:t> </a:t>
            </a:r>
            <a:r>
              <a:rPr lang="cs-CZ" altLang="cs-CZ" sz="2000" dirty="0" err="1"/>
              <a:t>with</a:t>
            </a:r>
            <a:r>
              <a:rPr lang="cs-CZ" altLang="cs-CZ" sz="2000" dirty="0"/>
              <a:t> </a:t>
            </a:r>
            <a:r>
              <a:rPr lang="cs-CZ" altLang="cs-CZ" sz="2000" dirty="0" err="1"/>
              <a:t>the</a:t>
            </a:r>
            <a:r>
              <a:rPr lang="cs-CZ" altLang="cs-CZ" sz="2000" dirty="0"/>
              <a:t> </a:t>
            </a:r>
            <a:r>
              <a:rPr lang="cs-CZ" altLang="cs-CZ" sz="2000" dirty="0" err="1"/>
              <a:t>same</a:t>
            </a:r>
            <a:r>
              <a:rPr lang="cs-CZ" altLang="cs-CZ" sz="2000" dirty="0"/>
              <a:t> </a:t>
            </a:r>
            <a:r>
              <a:rPr lang="cs-CZ" altLang="cs-CZ" sz="2000" dirty="0" err="1"/>
              <a:t>atomic</a:t>
            </a:r>
            <a:r>
              <a:rPr lang="cs-CZ" altLang="cs-CZ" sz="2000" dirty="0"/>
              <a:t> </a:t>
            </a:r>
            <a:r>
              <a:rPr lang="cs-CZ" altLang="cs-CZ" sz="2000" dirty="0" err="1"/>
              <a:t>number</a:t>
            </a:r>
            <a:r>
              <a:rPr lang="cs-CZ" altLang="cs-CZ" sz="2000" dirty="0"/>
              <a:t> and </a:t>
            </a:r>
            <a:r>
              <a:rPr lang="cs-CZ" altLang="cs-CZ" sz="2000" dirty="0" err="1"/>
              <a:t>different</a:t>
            </a:r>
            <a:r>
              <a:rPr lang="cs-CZ" altLang="cs-CZ" sz="2000" dirty="0"/>
              <a:t> </a:t>
            </a:r>
            <a:r>
              <a:rPr lang="cs-CZ" altLang="cs-CZ" sz="2000" dirty="0" err="1"/>
              <a:t>mass</a:t>
            </a:r>
            <a:r>
              <a:rPr lang="cs-CZ" altLang="cs-CZ" sz="2000" dirty="0"/>
              <a:t> </a:t>
            </a:r>
            <a:r>
              <a:rPr lang="cs-CZ" altLang="cs-CZ" sz="2000" dirty="0" err="1"/>
              <a:t>number</a:t>
            </a:r>
            <a:r>
              <a:rPr lang="cs-CZ" altLang="cs-CZ" sz="2000" dirty="0"/>
              <a:t>, </a:t>
            </a:r>
            <a:r>
              <a:rPr lang="cs-CZ" altLang="cs-CZ" sz="2000" dirty="0" err="1"/>
              <a:t>e.g</a:t>
            </a:r>
            <a:r>
              <a:rPr lang="cs-CZ" altLang="cs-CZ" sz="2000" dirty="0"/>
              <a:t>. </a:t>
            </a:r>
            <a:r>
              <a:rPr lang="cs-CZ" altLang="cs-CZ" sz="2000" baseline="30000" dirty="0"/>
              <a:t>235</a:t>
            </a:r>
            <a:r>
              <a:rPr lang="cs-CZ" altLang="cs-CZ" sz="2000" baseline="-25000" dirty="0"/>
              <a:t>92</a:t>
            </a:r>
            <a:r>
              <a:rPr lang="cs-CZ" altLang="cs-CZ" sz="2000" dirty="0"/>
              <a:t>U a </a:t>
            </a:r>
            <a:r>
              <a:rPr lang="cs-CZ" altLang="cs-CZ" sz="2000" baseline="30000" dirty="0"/>
              <a:t>238</a:t>
            </a:r>
            <a:r>
              <a:rPr lang="cs-CZ" altLang="cs-CZ" sz="2000" baseline="-25000" dirty="0"/>
              <a:t>92</a:t>
            </a:r>
            <a:r>
              <a:rPr lang="cs-CZ" altLang="cs-CZ" sz="2000" dirty="0"/>
              <a:t>U </a:t>
            </a:r>
            <a:r>
              <a:rPr lang="cs-CZ" altLang="cs-CZ" sz="2000" dirty="0" err="1"/>
              <a:t>or</a:t>
            </a:r>
            <a:endParaRPr lang="cs-CZ" altLang="cs-CZ" sz="2000" dirty="0"/>
          </a:p>
          <a:p>
            <a:pPr algn="just" eaLnBrk="1" hangingPunct="1">
              <a:lnSpc>
                <a:spcPct val="120000"/>
              </a:lnSpc>
              <a:spcBef>
                <a:spcPct val="0"/>
              </a:spcBef>
              <a:spcAft>
                <a:spcPts val="1200"/>
              </a:spcAft>
              <a:buFontTx/>
              <a:buNone/>
            </a:pPr>
            <a:r>
              <a:rPr lang="cs-CZ" altLang="cs-CZ" sz="2000" dirty="0"/>
              <a:t> </a:t>
            </a:r>
            <a:r>
              <a:rPr lang="cs-CZ" altLang="cs-CZ" sz="2000" baseline="30000" dirty="0"/>
              <a:t>1</a:t>
            </a:r>
            <a:r>
              <a:rPr lang="cs-CZ" altLang="cs-CZ" sz="2000" baseline="-25000" dirty="0"/>
              <a:t>1</a:t>
            </a:r>
            <a:r>
              <a:rPr lang="cs-CZ" altLang="cs-CZ" sz="2000" dirty="0"/>
              <a:t>H (</a:t>
            </a:r>
            <a:r>
              <a:rPr lang="cs-CZ" altLang="cs-CZ" sz="2000" dirty="0" err="1"/>
              <a:t>protium</a:t>
            </a:r>
            <a:r>
              <a:rPr lang="cs-CZ" altLang="cs-CZ" sz="2000" dirty="0"/>
              <a:t>)</a:t>
            </a:r>
          </a:p>
          <a:p>
            <a:pPr algn="just" eaLnBrk="1" hangingPunct="1">
              <a:lnSpc>
                <a:spcPct val="120000"/>
              </a:lnSpc>
              <a:spcBef>
                <a:spcPct val="0"/>
              </a:spcBef>
              <a:spcAft>
                <a:spcPts val="1200"/>
              </a:spcAft>
              <a:buFontTx/>
              <a:buNone/>
            </a:pPr>
            <a:r>
              <a:rPr lang="cs-CZ" altLang="cs-CZ" sz="2000" baseline="30000" dirty="0"/>
              <a:t>2</a:t>
            </a:r>
            <a:r>
              <a:rPr lang="cs-CZ" altLang="cs-CZ" sz="2000" baseline="-25000" dirty="0"/>
              <a:t>1</a:t>
            </a:r>
            <a:r>
              <a:rPr lang="cs-CZ" altLang="cs-CZ" sz="2000" dirty="0"/>
              <a:t>H (deuterium)</a:t>
            </a:r>
          </a:p>
          <a:p>
            <a:pPr algn="just" eaLnBrk="1" hangingPunct="1">
              <a:lnSpc>
                <a:spcPct val="120000"/>
              </a:lnSpc>
              <a:spcBef>
                <a:spcPct val="0"/>
              </a:spcBef>
              <a:spcAft>
                <a:spcPts val="1200"/>
              </a:spcAft>
              <a:buFontTx/>
              <a:buNone/>
            </a:pPr>
            <a:r>
              <a:rPr lang="cs-CZ" altLang="cs-CZ" sz="2000" baseline="30000" dirty="0"/>
              <a:t>3</a:t>
            </a:r>
            <a:r>
              <a:rPr lang="cs-CZ" altLang="cs-CZ" sz="2000" baseline="-25000" dirty="0"/>
              <a:t>1</a:t>
            </a:r>
            <a:r>
              <a:rPr lang="cs-CZ" altLang="cs-CZ" sz="2000" dirty="0"/>
              <a:t>H (tritium),</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780928"/>
            <a:ext cx="3791479" cy="2734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 descr="Gei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298" y="548680"/>
            <a:ext cx="455295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22"/>
          <p:cNvSpPr txBox="1">
            <a:spLocks noChangeArrowheads="1"/>
          </p:cNvSpPr>
          <p:nvPr/>
        </p:nvSpPr>
        <p:spPr bwMode="auto">
          <a:xfrm>
            <a:off x="396875" y="4005064"/>
            <a:ext cx="849630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The</a:t>
            </a:r>
            <a:r>
              <a:rPr lang="cs-CZ" altLang="cs-CZ" sz="1800" dirty="0" smtClean="0"/>
              <a:t> basic part </a:t>
            </a:r>
            <a:r>
              <a:rPr lang="cs-CZ" altLang="cs-CZ" sz="1800" dirty="0" err="1" smtClean="0"/>
              <a:t>is</a:t>
            </a:r>
            <a:r>
              <a:rPr lang="cs-CZ" altLang="cs-CZ" sz="1800" dirty="0" smtClean="0"/>
              <a:t> a </a:t>
            </a:r>
            <a:r>
              <a:rPr lang="cs-CZ" altLang="cs-CZ" sz="1800" dirty="0" err="1" smtClean="0"/>
              <a:t>cylinder</a:t>
            </a:r>
            <a:r>
              <a:rPr lang="cs-CZ" altLang="cs-CZ" sz="1800" dirty="0" smtClean="0"/>
              <a:t> </a:t>
            </a:r>
            <a:r>
              <a:rPr lang="cs-CZ" altLang="cs-CZ" sz="1800" dirty="0" err="1" smtClean="0"/>
              <a:t>filled</a:t>
            </a:r>
            <a:r>
              <a:rPr lang="cs-CZ" altLang="cs-CZ" sz="1800" dirty="0" smtClean="0"/>
              <a:t> </a:t>
            </a:r>
            <a:r>
              <a:rPr lang="cs-CZ" altLang="cs-CZ" sz="1800" dirty="0" err="1" smtClean="0"/>
              <a:t>with</a:t>
            </a:r>
            <a:r>
              <a:rPr lang="cs-CZ" altLang="cs-CZ" sz="1800" dirty="0" smtClean="0"/>
              <a:t> a noble </a:t>
            </a:r>
            <a:r>
              <a:rPr lang="cs-CZ" altLang="cs-CZ" sz="1800" dirty="0" err="1" smtClean="0"/>
              <a:t>gas</a:t>
            </a:r>
            <a:r>
              <a:rPr lang="cs-CZ" altLang="cs-CZ" sz="1800" dirty="0" smtClean="0"/>
              <a:t> </a:t>
            </a:r>
            <a:r>
              <a:rPr lang="cs-CZ" altLang="cs-CZ" sz="1800" dirty="0"/>
              <a:t>(He, Ne, Ar) </a:t>
            </a:r>
            <a:r>
              <a:rPr lang="cs-CZ" altLang="cs-CZ" sz="1800" dirty="0" smtClean="0"/>
              <a:t>and a </a:t>
            </a:r>
            <a:r>
              <a:rPr lang="cs-CZ" altLang="cs-CZ" sz="1800" dirty="0" err="1" smtClean="0"/>
              <a:t>quench</a:t>
            </a:r>
            <a:r>
              <a:rPr lang="cs-CZ" altLang="cs-CZ" sz="1800" dirty="0" smtClean="0"/>
              <a:t> </a:t>
            </a:r>
            <a:r>
              <a:rPr lang="cs-CZ" altLang="cs-CZ" sz="1800" dirty="0" err="1" smtClean="0"/>
              <a:t>gas</a:t>
            </a:r>
            <a:r>
              <a:rPr lang="cs-CZ" altLang="cs-CZ" sz="1800" dirty="0" smtClean="0"/>
              <a:t> (Br). </a:t>
            </a:r>
            <a:r>
              <a:rPr lang="cs-CZ" altLang="cs-CZ" sz="1800" dirty="0" err="1" smtClean="0"/>
              <a:t>Coating</a:t>
            </a:r>
            <a:r>
              <a:rPr lang="cs-CZ" altLang="cs-CZ" sz="1800" dirty="0" smtClean="0"/>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cylinder</a:t>
            </a:r>
            <a:r>
              <a:rPr lang="cs-CZ" altLang="cs-CZ" sz="1800" dirty="0" smtClean="0"/>
              <a:t> </a:t>
            </a:r>
            <a:r>
              <a:rPr lang="cs-CZ" altLang="cs-CZ" sz="1800" dirty="0" err="1" smtClean="0"/>
              <a:t>is</a:t>
            </a:r>
            <a:r>
              <a:rPr lang="cs-CZ" altLang="cs-CZ" sz="1800" dirty="0" smtClean="0"/>
              <a:t> a </a:t>
            </a:r>
            <a:r>
              <a:rPr lang="cs-CZ" altLang="cs-CZ" sz="1800" dirty="0" err="1" smtClean="0"/>
              <a:t>cathode</a:t>
            </a:r>
            <a:r>
              <a:rPr lang="cs-CZ" altLang="cs-CZ" sz="1800" dirty="0" smtClean="0"/>
              <a:t> and </a:t>
            </a:r>
            <a:r>
              <a:rPr lang="cs-CZ" altLang="cs-CZ" sz="1800" dirty="0" err="1" smtClean="0"/>
              <a:t>wire</a:t>
            </a:r>
            <a:r>
              <a:rPr lang="cs-CZ" altLang="cs-CZ" sz="1800" dirty="0" smtClean="0"/>
              <a:t> </a:t>
            </a:r>
            <a:r>
              <a:rPr lang="cs-CZ" altLang="cs-CZ" sz="1800" dirty="0" err="1" smtClean="0"/>
              <a:t>electrode</a:t>
            </a:r>
            <a:r>
              <a:rPr lang="cs-CZ" altLang="cs-CZ" sz="1800" dirty="0" smtClean="0"/>
              <a:t> </a:t>
            </a:r>
            <a:r>
              <a:rPr lang="cs-CZ" altLang="cs-CZ" sz="1800" dirty="0" err="1" smtClean="0"/>
              <a:t>is</a:t>
            </a:r>
            <a:r>
              <a:rPr lang="cs-CZ" altLang="cs-CZ" sz="1800" dirty="0" smtClean="0"/>
              <a:t> </a:t>
            </a:r>
            <a:r>
              <a:rPr lang="cs-CZ" altLang="cs-CZ" sz="1800" dirty="0" err="1" smtClean="0"/>
              <a:t>an</a:t>
            </a:r>
            <a:r>
              <a:rPr lang="cs-CZ" altLang="cs-CZ" sz="1800" dirty="0" smtClean="0"/>
              <a:t> </a:t>
            </a:r>
            <a:r>
              <a:rPr lang="cs-CZ" altLang="cs-CZ" sz="1800" dirty="0" err="1" smtClean="0"/>
              <a:t>anode</a:t>
            </a:r>
            <a:r>
              <a:rPr lang="cs-CZ" altLang="cs-CZ" sz="1800" dirty="0" smtClean="0"/>
              <a:t>. </a:t>
            </a:r>
            <a:endParaRPr lang="cs-CZ" altLang="cs-CZ" sz="1800" dirty="0"/>
          </a:p>
          <a:p>
            <a:pPr algn="just" eaLnBrk="1" hangingPunct="1">
              <a:spcBef>
                <a:spcPct val="50000"/>
              </a:spcBef>
              <a:buFontTx/>
              <a:buNone/>
            </a:pPr>
            <a:r>
              <a:rPr lang="cs-CZ" altLang="cs-CZ" sz="1800" dirty="0" err="1" smtClean="0"/>
              <a:t>The</a:t>
            </a:r>
            <a:r>
              <a:rPr lang="cs-CZ" altLang="cs-CZ" sz="1800" dirty="0" smtClean="0"/>
              <a:t> </a:t>
            </a:r>
            <a:r>
              <a:rPr lang="cs-CZ" altLang="cs-CZ" sz="1800" dirty="0" err="1" smtClean="0"/>
              <a:t>voltage</a:t>
            </a:r>
            <a:r>
              <a:rPr lang="cs-CZ" altLang="cs-CZ" sz="1800" dirty="0" smtClean="0"/>
              <a:t> </a:t>
            </a:r>
            <a:r>
              <a:rPr lang="cs-CZ" altLang="cs-CZ" sz="1800" dirty="0" err="1" smtClean="0"/>
              <a:t>between</a:t>
            </a:r>
            <a:r>
              <a:rPr lang="cs-CZ" altLang="cs-CZ" sz="1800" dirty="0" smtClean="0"/>
              <a:t> </a:t>
            </a:r>
            <a:r>
              <a:rPr lang="cs-CZ" altLang="cs-CZ" sz="1800" dirty="0" err="1" smtClean="0"/>
              <a:t>electrodes</a:t>
            </a:r>
            <a:r>
              <a:rPr lang="cs-CZ" altLang="cs-CZ" sz="1800" dirty="0" smtClean="0"/>
              <a:t> </a:t>
            </a:r>
            <a:r>
              <a:rPr lang="cs-CZ" altLang="cs-CZ" sz="1800" dirty="0" err="1" smtClean="0"/>
              <a:t>is</a:t>
            </a:r>
            <a:r>
              <a:rPr lang="cs-CZ" altLang="cs-CZ" sz="1800" dirty="0" smtClean="0"/>
              <a:t> 500 – 1000 V. </a:t>
            </a:r>
            <a:endParaRPr lang="cs-CZ" altLang="cs-CZ" sz="1800" dirty="0"/>
          </a:p>
          <a:p>
            <a:pPr algn="just" eaLnBrk="1" hangingPunct="1">
              <a:spcBef>
                <a:spcPct val="50000"/>
              </a:spcBef>
              <a:buFontTx/>
              <a:buNone/>
            </a:pPr>
            <a:r>
              <a:rPr lang="cs-CZ" altLang="cs-CZ" sz="1800" dirty="0" err="1" smtClean="0"/>
              <a:t>Ionizing</a:t>
            </a:r>
            <a:r>
              <a:rPr lang="cs-CZ" altLang="cs-CZ" sz="1800" dirty="0" smtClean="0"/>
              <a:t> </a:t>
            </a:r>
            <a:r>
              <a:rPr lang="cs-CZ" altLang="cs-CZ" sz="1800" dirty="0" err="1" smtClean="0"/>
              <a:t>radiation</a:t>
            </a:r>
            <a:r>
              <a:rPr lang="cs-CZ" altLang="cs-CZ" sz="1800" dirty="0" smtClean="0"/>
              <a:t> </a:t>
            </a:r>
            <a:r>
              <a:rPr lang="cs-CZ" altLang="cs-CZ" sz="1800" dirty="0" err="1" smtClean="0"/>
              <a:t>get</a:t>
            </a:r>
            <a:r>
              <a:rPr lang="cs-CZ" altLang="cs-CZ" sz="1800" dirty="0" smtClean="0"/>
              <a:t> </a:t>
            </a:r>
            <a:r>
              <a:rPr lang="cs-CZ" altLang="cs-CZ" sz="1800" dirty="0" err="1" smtClean="0"/>
              <a:t>inside</a:t>
            </a:r>
            <a:r>
              <a:rPr lang="cs-CZ" altLang="cs-CZ" sz="1800" dirty="0" smtClean="0"/>
              <a:t> </a:t>
            </a:r>
            <a:r>
              <a:rPr lang="cs-CZ" altLang="cs-CZ" sz="1800" dirty="0" err="1" smtClean="0"/>
              <a:t>through</a:t>
            </a:r>
            <a:r>
              <a:rPr lang="cs-CZ" altLang="cs-CZ" sz="1800" dirty="0" smtClean="0"/>
              <a:t> </a:t>
            </a:r>
            <a:r>
              <a:rPr lang="cs-CZ" altLang="cs-CZ" sz="1800" dirty="0" err="1" smtClean="0"/>
              <a:t>the</a:t>
            </a:r>
            <a:r>
              <a:rPr lang="cs-CZ" altLang="cs-CZ" sz="1800" dirty="0" smtClean="0"/>
              <a:t> </a:t>
            </a:r>
            <a:r>
              <a:rPr lang="cs-CZ" altLang="cs-CZ" sz="1800" dirty="0" err="1" smtClean="0"/>
              <a:t>window</a:t>
            </a:r>
            <a:r>
              <a:rPr lang="cs-CZ" altLang="cs-CZ" sz="1800" dirty="0" smtClean="0"/>
              <a:t> and </a:t>
            </a:r>
            <a:r>
              <a:rPr lang="cs-CZ" altLang="cs-CZ" sz="1800" dirty="0" err="1" smtClean="0"/>
              <a:t>ionizes</a:t>
            </a:r>
            <a:r>
              <a:rPr lang="cs-CZ" altLang="cs-CZ" sz="1800" dirty="0" smtClean="0"/>
              <a:t> </a:t>
            </a:r>
            <a:r>
              <a:rPr lang="cs-CZ" altLang="cs-CZ" sz="1800" dirty="0" err="1" smtClean="0"/>
              <a:t>the</a:t>
            </a:r>
            <a:r>
              <a:rPr lang="cs-CZ" altLang="cs-CZ" sz="1800" dirty="0" smtClean="0"/>
              <a:t> </a:t>
            </a:r>
            <a:r>
              <a:rPr lang="cs-CZ" altLang="cs-CZ" sz="1800" dirty="0" err="1" smtClean="0"/>
              <a:t>gas</a:t>
            </a:r>
            <a:r>
              <a:rPr lang="cs-CZ" altLang="cs-CZ" sz="1800" dirty="0" smtClean="0"/>
              <a:t>. </a:t>
            </a:r>
            <a:r>
              <a:rPr lang="cs-CZ" altLang="cs-CZ" sz="1800" dirty="0" err="1" smtClean="0"/>
              <a:t>Thanks</a:t>
            </a:r>
            <a:r>
              <a:rPr lang="cs-CZ" altLang="cs-CZ" sz="1800" dirty="0" smtClean="0"/>
              <a:t> to </a:t>
            </a:r>
            <a:r>
              <a:rPr lang="cs-CZ" altLang="cs-CZ" sz="1800" dirty="0" err="1" smtClean="0"/>
              <a:t>the</a:t>
            </a:r>
            <a:r>
              <a:rPr lang="cs-CZ" altLang="cs-CZ" sz="1800" dirty="0" smtClean="0"/>
              <a:t> </a:t>
            </a:r>
            <a:r>
              <a:rPr lang="cs-CZ" altLang="cs-CZ" sz="1800" dirty="0" err="1" smtClean="0">
                <a:solidFill>
                  <a:srgbClr val="0000FF"/>
                </a:solidFill>
              </a:rPr>
              <a:t>discharge</a:t>
            </a:r>
            <a:r>
              <a:rPr lang="cs-CZ" altLang="cs-CZ" sz="1800" dirty="0" smtClean="0"/>
              <a:t> </a:t>
            </a:r>
            <a:r>
              <a:rPr lang="cs-CZ" altLang="cs-CZ" sz="1800" dirty="0" err="1" smtClean="0"/>
              <a:t>the</a:t>
            </a:r>
            <a:r>
              <a:rPr lang="cs-CZ" altLang="cs-CZ" sz="1800" dirty="0" smtClean="0"/>
              <a:t> </a:t>
            </a:r>
            <a:r>
              <a:rPr lang="cs-CZ" altLang="cs-CZ" sz="1800" dirty="0" err="1" smtClean="0"/>
              <a:t>anode</a:t>
            </a:r>
            <a:r>
              <a:rPr lang="cs-CZ" altLang="cs-CZ" sz="1800" dirty="0" smtClean="0"/>
              <a:t> </a:t>
            </a:r>
            <a:r>
              <a:rPr lang="cs-CZ" altLang="cs-CZ" sz="1800" dirty="0" err="1" smtClean="0"/>
              <a:t>is</a:t>
            </a:r>
            <a:r>
              <a:rPr lang="cs-CZ" altLang="cs-CZ" sz="1800" dirty="0" smtClean="0"/>
              <a:t> </a:t>
            </a:r>
            <a:r>
              <a:rPr lang="cs-CZ" altLang="cs-CZ" sz="1800" dirty="0" err="1" smtClean="0"/>
              <a:t>shortly</a:t>
            </a:r>
            <a:r>
              <a:rPr lang="cs-CZ" altLang="cs-CZ" sz="1800" dirty="0" smtClean="0"/>
              <a:t> </a:t>
            </a:r>
            <a:r>
              <a:rPr lang="cs-CZ" altLang="cs-CZ" sz="1800" dirty="0" err="1" smtClean="0"/>
              <a:t>connected</a:t>
            </a:r>
            <a:r>
              <a:rPr lang="cs-CZ" altLang="cs-CZ" sz="1800" dirty="0" smtClean="0"/>
              <a:t> to </a:t>
            </a:r>
            <a:r>
              <a:rPr lang="cs-CZ" altLang="cs-CZ" sz="1800" dirty="0" err="1" smtClean="0"/>
              <a:t>the</a:t>
            </a:r>
            <a:r>
              <a:rPr lang="cs-CZ" altLang="cs-CZ" sz="1800" dirty="0" smtClean="0"/>
              <a:t> </a:t>
            </a:r>
            <a:r>
              <a:rPr lang="cs-CZ" altLang="cs-CZ" sz="1800" dirty="0" err="1" smtClean="0"/>
              <a:t>cathode</a:t>
            </a:r>
            <a:r>
              <a:rPr lang="cs-CZ" altLang="cs-CZ" sz="1800" dirty="0" smtClean="0"/>
              <a:t>. </a:t>
            </a:r>
            <a:r>
              <a:rPr lang="cs-CZ" altLang="cs-CZ" sz="1800" dirty="0" err="1" smtClean="0"/>
              <a:t>The</a:t>
            </a:r>
            <a:r>
              <a:rPr lang="cs-CZ" altLang="cs-CZ" sz="1800" dirty="0" smtClean="0"/>
              <a:t> </a:t>
            </a:r>
            <a:r>
              <a:rPr lang="cs-CZ" altLang="cs-CZ" sz="1800" dirty="0" err="1" smtClean="0">
                <a:solidFill>
                  <a:srgbClr val="0000FF"/>
                </a:solidFill>
              </a:rPr>
              <a:t>quench</a:t>
            </a:r>
            <a:r>
              <a:rPr lang="cs-CZ" altLang="cs-CZ" sz="1800" dirty="0" smtClean="0">
                <a:solidFill>
                  <a:srgbClr val="0000FF"/>
                </a:solidFill>
              </a:rPr>
              <a:t> </a:t>
            </a:r>
            <a:r>
              <a:rPr lang="cs-CZ" altLang="cs-CZ" sz="1800" dirty="0" err="1" smtClean="0">
                <a:solidFill>
                  <a:srgbClr val="0000FF"/>
                </a:solidFill>
              </a:rPr>
              <a:t>gas</a:t>
            </a:r>
            <a:r>
              <a:rPr lang="cs-CZ" altLang="cs-CZ" sz="1800" dirty="0" smtClean="0">
                <a:solidFill>
                  <a:srgbClr val="0000FF"/>
                </a:solidFill>
              </a:rPr>
              <a:t> </a:t>
            </a:r>
            <a:r>
              <a:rPr lang="cs-CZ" altLang="cs-CZ" sz="1800" dirty="0" err="1" smtClean="0">
                <a:solidFill>
                  <a:srgbClr val="0000FF"/>
                </a:solidFill>
              </a:rPr>
              <a:t>limits</a:t>
            </a:r>
            <a:r>
              <a:rPr lang="cs-CZ" altLang="cs-CZ" sz="1800" dirty="0" smtClean="0">
                <a:solidFill>
                  <a:srgbClr val="0000FF"/>
                </a:solidFill>
              </a:rPr>
              <a:t> </a:t>
            </a:r>
            <a:r>
              <a:rPr lang="cs-CZ" altLang="cs-CZ" sz="1800" dirty="0" err="1" smtClean="0">
                <a:solidFill>
                  <a:srgbClr val="0000FF"/>
                </a:solidFill>
              </a:rPr>
              <a:t>this</a:t>
            </a:r>
            <a:r>
              <a:rPr lang="cs-CZ" altLang="cs-CZ" sz="1800" dirty="0" smtClean="0">
                <a:solidFill>
                  <a:srgbClr val="0000FF"/>
                </a:solidFill>
              </a:rPr>
              <a:t> </a:t>
            </a:r>
            <a:r>
              <a:rPr lang="cs-CZ" altLang="cs-CZ" sz="1800" dirty="0" err="1" smtClean="0">
                <a:solidFill>
                  <a:srgbClr val="0000FF"/>
                </a:solidFill>
              </a:rPr>
              <a:t>time</a:t>
            </a:r>
            <a:r>
              <a:rPr lang="cs-CZ" altLang="cs-CZ" sz="1800" dirty="0" smtClean="0">
                <a:solidFill>
                  <a:srgbClr val="0000FF"/>
                </a:solidFill>
              </a:rPr>
              <a:t> to </a:t>
            </a:r>
            <a:r>
              <a:rPr lang="cs-CZ" altLang="cs-CZ" sz="1800" dirty="0" err="1" smtClean="0">
                <a:solidFill>
                  <a:srgbClr val="0000FF"/>
                </a:solidFill>
              </a:rPr>
              <a:t>approx</a:t>
            </a:r>
            <a:r>
              <a:rPr lang="cs-CZ" altLang="cs-CZ" sz="1800" dirty="0" smtClean="0">
                <a:solidFill>
                  <a:srgbClr val="0000FF"/>
                </a:solidFill>
              </a:rPr>
              <a:t>. 5 </a:t>
            </a:r>
            <a:r>
              <a:rPr lang="cs-CZ" altLang="cs-CZ" sz="1800" dirty="0" err="1" smtClean="0">
                <a:solidFill>
                  <a:srgbClr val="0000FF"/>
                </a:solidFill>
              </a:rPr>
              <a:t>ms</a:t>
            </a:r>
            <a:r>
              <a:rPr lang="cs-CZ" altLang="cs-CZ" sz="1800" dirty="0" smtClean="0"/>
              <a:t>. </a:t>
            </a:r>
          </a:p>
          <a:p>
            <a:pPr algn="just" eaLnBrk="1" hangingPunct="1">
              <a:spcBef>
                <a:spcPct val="50000"/>
              </a:spcBef>
              <a:buFontTx/>
              <a:buNone/>
            </a:pPr>
            <a:r>
              <a:rPr lang="cs-CZ" altLang="cs-CZ" sz="1800" dirty="0" err="1" smtClean="0"/>
              <a:t>The</a:t>
            </a:r>
            <a:r>
              <a:rPr lang="cs-CZ" altLang="cs-CZ" sz="1800" dirty="0" smtClean="0"/>
              <a:t> </a:t>
            </a:r>
            <a:r>
              <a:rPr lang="cs-CZ" altLang="cs-CZ" sz="1800" dirty="0" err="1" smtClean="0"/>
              <a:t>discharge</a:t>
            </a:r>
            <a:r>
              <a:rPr lang="cs-CZ" altLang="cs-CZ" sz="1800" dirty="0" smtClean="0"/>
              <a:t> </a:t>
            </a:r>
            <a:r>
              <a:rPr lang="cs-CZ" altLang="cs-CZ" sz="1800" dirty="0" err="1" smtClean="0"/>
              <a:t>generates</a:t>
            </a:r>
            <a:r>
              <a:rPr lang="cs-CZ" altLang="cs-CZ" sz="1800" dirty="0" smtClean="0"/>
              <a:t> a negative </a:t>
            </a:r>
            <a:r>
              <a:rPr lang="cs-CZ" altLang="cs-CZ" sz="1800" dirty="0" err="1" smtClean="0"/>
              <a:t>voltage</a:t>
            </a:r>
            <a:r>
              <a:rPr lang="cs-CZ" altLang="cs-CZ" sz="1800" dirty="0" smtClean="0"/>
              <a:t> impulse </a:t>
            </a:r>
            <a:r>
              <a:rPr lang="cs-CZ" altLang="cs-CZ" sz="1800" dirty="0" err="1" smtClean="0"/>
              <a:t>which</a:t>
            </a:r>
            <a:r>
              <a:rPr lang="cs-CZ" altLang="cs-CZ" sz="1800" dirty="0" smtClean="0"/>
              <a:t> </a:t>
            </a:r>
            <a:r>
              <a:rPr lang="cs-CZ" altLang="cs-CZ" sz="1800" dirty="0" err="1" smtClean="0"/>
              <a:t>can</a:t>
            </a:r>
            <a:r>
              <a:rPr lang="cs-CZ" altLang="cs-CZ" sz="1800" dirty="0" smtClean="0"/>
              <a:t> </a:t>
            </a:r>
            <a:r>
              <a:rPr lang="cs-CZ" altLang="cs-CZ" sz="1800" dirty="0" err="1" smtClean="0"/>
              <a:t>be</a:t>
            </a:r>
            <a:r>
              <a:rPr lang="cs-CZ" altLang="cs-CZ" sz="1800" dirty="0" smtClean="0"/>
              <a:t> </a:t>
            </a:r>
            <a:r>
              <a:rPr lang="cs-CZ" altLang="cs-CZ" sz="1800" dirty="0" err="1" smtClean="0"/>
              <a:t>further</a:t>
            </a:r>
            <a:r>
              <a:rPr lang="cs-CZ" altLang="cs-CZ" sz="1800" dirty="0" smtClean="0"/>
              <a:t> </a:t>
            </a:r>
            <a:r>
              <a:rPr lang="cs-CZ" altLang="cs-CZ" sz="1800" dirty="0" err="1" smtClean="0"/>
              <a:t>processed</a:t>
            </a:r>
            <a:r>
              <a:rPr lang="cs-CZ" altLang="cs-CZ" sz="1800" dirty="0" smtClean="0"/>
              <a:t> by </a:t>
            </a:r>
            <a:r>
              <a:rPr lang="cs-CZ" altLang="cs-CZ" sz="1800" dirty="0" err="1" smtClean="0"/>
              <a:t>electronics</a:t>
            </a:r>
            <a:r>
              <a:rPr lang="cs-CZ" altLang="cs-CZ" sz="1800" dirty="0" smtClean="0"/>
              <a:t>.</a:t>
            </a:r>
            <a:endParaRPr lang="cs-CZ" altLang="cs-CZ" sz="1800" dirty="0"/>
          </a:p>
        </p:txBody>
      </p:sp>
      <p:sp>
        <p:nvSpPr>
          <p:cNvPr id="5" name="Text Box 5"/>
          <p:cNvSpPr txBox="1">
            <a:spLocks noChangeArrowheads="1"/>
          </p:cNvSpPr>
          <p:nvPr/>
        </p:nvSpPr>
        <p:spPr bwMode="auto">
          <a:xfrm>
            <a:off x="1187450" y="115888"/>
            <a:ext cx="6913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sz="2000" b="1" dirty="0" smtClean="0"/>
              <a:t>Geiger-</a:t>
            </a:r>
            <a:r>
              <a:rPr lang="cs-CZ" altLang="cs-CZ" sz="2000" b="1" dirty="0" err="1" smtClean="0"/>
              <a:t>Mueller</a:t>
            </a:r>
            <a:r>
              <a:rPr lang="cs-CZ" altLang="cs-CZ" sz="2000" b="1" dirty="0" smtClean="0"/>
              <a:t> </a:t>
            </a:r>
            <a:r>
              <a:rPr lang="cs-CZ" altLang="cs-CZ" sz="2000" b="1" dirty="0" err="1" smtClean="0"/>
              <a:t>counter</a:t>
            </a:r>
            <a:endParaRPr lang="cs-CZ" altLang="cs-CZ"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187450" y="115888"/>
            <a:ext cx="69135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dirty="0" err="1" smtClean="0">
                <a:solidFill>
                  <a:srgbClr val="FF0000"/>
                </a:solidFill>
              </a:rPr>
              <a:t>Particle</a:t>
            </a:r>
            <a:r>
              <a:rPr lang="cs-CZ" altLang="cs-CZ" dirty="0" smtClean="0">
                <a:solidFill>
                  <a:srgbClr val="FF0000"/>
                </a:solidFill>
              </a:rPr>
              <a:t> </a:t>
            </a:r>
            <a:r>
              <a:rPr lang="cs-CZ" altLang="cs-CZ" dirty="0" err="1" smtClean="0">
                <a:solidFill>
                  <a:srgbClr val="FF0000"/>
                </a:solidFill>
              </a:rPr>
              <a:t>Accelerators</a:t>
            </a:r>
            <a:r>
              <a:rPr lang="cs-CZ" altLang="cs-CZ" dirty="0" smtClean="0">
                <a:solidFill>
                  <a:srgbClr val="FF0000"/>
                </a:solidFill>
              </a:rPr>
              <a:t/>
            </a:r>
            <a:br>
              <a:rPr lang="cs-CZ" altLang="cs-CZ" dirty="0" smtClean="0">
                <a:solidFill>
                  <a:srgbClr val="FF0000"/>
                </a:solidFill>
              </a:rPr>
            </a:br>
            <a:r>
              <a:rPr lang="cs-CZ" altLang="cs-CZ" sz="2000" b="1" dirty="0" err="1" smtClean="0"/>
              <a:t>Cyclotron</a:t>
            </a:r>
            <a:endParaRPr lang="cs-CZ" altLang="cs-CZ" sz="2000" b="1" dirty="0"/>
          </a:p>
        </p:txBody>
      </p:sp>
      <p:sp>
        <p:nvSpPr>
          <p:cNvPr id="8" name="Text Box 6"/>
          <p:cNvSpPr txBox="1">
            <a:spLocks noChangeArrowheads="1"/>
          </p:cNvSpPr>
          <p:nvPr/>
        </p:nvSpPr>
        <p:spPr bwMode="auto">
          <a:xfrm>
            <a:off x="396875" y="980728"/>
            <a:ext cx="8496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Sometimes</a:t>
            </a:r>
            <a:r>
              <a:rPr lang="cs-CZ" altLang="cs-CZ" sz="1800" dirty="0" smtClean="0"/>
              <a:t> </a:t>
            </a:r>
            <a:r>
              <a:rPr lang="cs-CZ" altLang="cs-CZ" sz="1800" dirty="0" err="1" smtClean="0"/>
              <a:t>we</a:t>
            </a:r>
            <a:r>
              <a:rPr lang="cs-CZ" altLang="cs-CZ" sz="1800" dirty="0" smtClean="0"/>
              <a:t> </a:t>
            </a:r>
            <a:r>
              <a:rPr lang="cs-CZ" altLang="cs-CZ" sz="1800" dirty="0" err="1" smtClean="0"/>
              <a:t>need</a:t>
            </a:r>
            <a:r>
              <a:rPr lang="cs-CZ" altLang="cs-CZ" sz="1800" dirty="0" smtClean="0"/>
              <a:t> to </a:t>
            </a:r>
            <a:r>
              <a:rPr lang="cs-CZ" altLang="cs-CZ" sz="1800" dirty="0" err="1" smtClean="0"/>
              <a:t>generate</a:t>
            </a:r>
            <a:r>
              <a:rPr lang="cs-CZ" altLang="cs-CZ" sz="1800" dirty="0" smtClean="0"/>
              <a:t> </a:t>
            </a:r>
            <a:r>
              <a:rPr lang="cs-CZ" altLang="cs-CZ" sz="1800" dirty="0" err="1" smtClean="0"/>
              <a:t>high</a:t>
            </a:r>
            <a:r>
              <a:rPr lang="cs-CZ" altLang="cs-CZ" sz="1800" dirty="0" smtClean="0"/>
              <a:t> </a:t>
            </a:r>
            <a:r>
              <a:rPr lang="cs-CZ" altLang="cs-CZ" sz="1800" dirty="0" err="1" smtClean="0"/>
              <a:t>energy</a:t>
            </a:r>
            <a:r>
              <a:rPr lang="cs-CZ" altLang="cs-CZ" sz="1800" dirty="0" smtClean="0"/>
              <a:t> </a:t>
            </a:r>
            <a:r>
              <a:rPr lang="cs-CZ" altLang="cs-CZ" sz="1800" dirty="0" err="1" smtClean="0"/>
              <a:t>particles</a:t>
            </a:r>
            <a:r>
              <a:rPr lang="cs-CZ" altLang="cs-CZ" sz="1800" dirty="0" smtClean="0"/>
              <a:t> </a:t>
            </a:r>
            <a:r>
              <a:rPr lang="cs-CZ" altLang="cs-CZ" sz="1800" dirty="0" err="1" smtClean="0"/>
              <a:t>which</a:t>
            </a:r>
            <a:r>
              <a:rPr lang="cs-CZ" altLang="cs-CZ" sz="1800" dirty="0" smtClean="0"/>
              <a:t> </a:t>
            </a:r>
            <a:r>
              <a:rPr lang="cs-CZ" altLang="cs-CZ" sz="1800" dirty="0" err="1" smtClean="0"/>
              <a:t>cannot</a:t>
            </a:r>
            <a:r>
              <a:rPr lang="cs-CZ" altLang="cs-CZ" sz="1800" dirty="0" smtClean="0"/>
              <a:t> </a:t>
            </a:r>
            <a:r>
              <a:rPr lang="cs-CZ" altLang="cs-CZ" sz="1800" dirty="0" err="1" smtClean="0"/>
              <a:t>be</a:t>
            </a:r>
            <a:r>
              <a:rPr lang="cs-CZ" altLang="cs-CZ" sz="1800" dirty="0" smtClean="0"/>
              <a:t> </a:t>
            </a:r>
            <a:r>
              <a:rPr lang="cs-CZ" altLang="cs-CZ" sz="1800" dirty="0" err="1" smtClean="0"/>
              <a:t>obtained</a:t>
            </a:r>
            <a:r>
              <a:rPr lang="cs-CZ" altLang="cs-CZ" sz="1800" dirty="0" smtClean="0"/>
              <a:t> </a:t>
            </a:r>
            <a:r>
              <a:rPr lang="cs-CZ" altLang="cs-CZ" sz="1800" dirty="0" err="1" smtClean="0"/>
              <a:t>from</a:t>
            </a:r>
            <a:r>
              <a:rPr lang="cs-CZ" altLang="cs-CZ" sz="1800" dirty="0" smtClean="0"/>
              <a:t> natural </a:t>
            </a:r>
            <a:r>
              <a:rPr lang="cs-CZ" altLang="cs-CZ" sz="1800" dirty="0" err="1" smtClean="0"/>
              <a:t>sources</a:t>
            </a:r>
            <a:r>
              <a:rPr lang="cs-CZ" altLang="cs-CZ" sz="1800" dirty="0" smtClean="0"/>
              <a:t> </a:t>
            </a:r>
            <a:r>
              <a:rPr lang="cs-CZ" altLang="cs-CZ" sz="1800" dirty="0" err="1" smtClean="0"/>
              <a:t>of</a:t>
            </a:r>
            <a:r>
              <a:rPr lang="cs-CZ" altLang="cs-CZ" sz="1800" dirty="0" smtClean="0"/>
              <a:t> </a:t>
            </a:r>
            <a:r>
              <a:rPr lang="cs-CZ" altLang="cs-CZ" sz="1800" dirty="0" err="1" smtClean="0"/>
              <a:t>radioactivity</a:t>
            </a:r>
            <a:r>
              <a:rPr lang="cs-CZ" altLang="cs-CZ" sz="1800" dirty="0" smtClean="0"/>
              <a:t>. </a:t>
            </a:r>
          </a:p>
        </p:txBody>
      </p:sp>
      <p:sp>
        <p:nvSpPr>
          <p:cNvPr id="9" name="Text Box 6"/>
          <p:cNvSpPr txBox="1">
            <a:spLocks noChangeArrowheads="1"/>
          </p:cNvSpPr>
          <p:nvPr/>
        </p:nvSpPr>
        <p:spPr bwMode="auto">
          <a:xfrm>
            <a:off x="395536" y="1702549"/>
            <a:ext cx="8496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One</a:t>
            </a:r>
            <a:r>
              <a:rPr lang="cs-CZ" altLang="cs-CZ" sz="1800" dirty="0" smtClean="0"/>
              <a:t> </a:t>
            </a:r>
            <a:r>
              <a:rPr lang="cs-CZ" altLang="cs-CZ" sz="1800" dirty="0" err="1" smtClean="0"/>
              <a:t>of</a:t>
            </a:r>
            <a:r>
              <a:rPr lang="cs-CZ" altLang="cs-CZ" sz="1800" dirty="0" smtClean="0"/>
              <a:t> </a:t>
            </a:r>
            <a:r>
              <a:rPr lang="cs-CZ" altLang="cs-CZ" sz="1800" dirty="0" err="1" smtClean="0"/>
              <a:t>posible</a:t>
            </a:r>
            <a:r>
              <a:rPr lang="cs-CZ" altLang="cs-CZ" sz="1800" dirty="0" smtClean="0"/>
              <a:t> </a:t>
            </a:r>
            <a:r>
              <a:rPr lang="cs-CZ" altLang="cs-CZ" sz="1800" dirty="0" err="1" smtClean="0"/>
              <a:t>solutions</a:t>
            </a:r>
            <a:r>
              <a:rPr lang="cs-CZ" altLang="cs-CZ" sz="1800" dirty="0" smtClean="0"/>
              <a:t> </a:t>
            </a:r>
            <a:r>
              <a:rPr lang="cs-CZ" altLang="cs-CZ" sz="1800" dirty="0" err="1" smtClean="0"/>
              <a:t>is</a:t>
            </a:r>
            <a:r>
              <a:rPr lang="cs-CZ" altLang="cs-CZ" sz="1800" dirty="0" smtClean="0"/>
              <a:t> a </a:t>
            </a:r>
            <a:r>
              <a:rPr lang="cs-CZ" altLang="cs-CZ" sz="1800" dirty="0" err="1" smtClean="0">
                <a:solidFill>
                  <a:srgbClr val="0000FF"/>
                </a:solidFill>
              </a:rPr>
              <a:t>cyclotron</a:t>
            </a:r>
            <a:r>
              <a:rPr lang="cs-CZ" altLang="cs-CZ" sz="1800" dirty="0" smtClean="0"/>
              <a:t>. </a:t>
            </a:r>
            <a:r>
              <a:rPr lang="cs-CZ" altLang="cs-CZ" sz="1800" dirty="0" err="1" smtClean="0"/>
              <a:t>This</a:t>
            </a:r>
            <a:r>
              <a:rPr lang="cs-CZ" altLang="cs-CZ" sz="1800" dirty="0" smtClean="0"/>
              <a:t> </a:t>
            </a:r>
            <a:r>
              <a:rPr lang="cs-CZ" altLang="cs-CZ" sz="1800" dirty="0" err="1" smtClean="0"/>
              <a:t>device</a:t>
            </a:r>
            <a:r>
              <a:rPr lang="cs-CZ" altLang="cs-CZ" sz="1800" dirty="0" smtClean="0"/>
              <a:t> </a:t>
            </a:r>
            <a:r>
              <a:rPr lang="cs-CZ" altLang="cs-CZ" sz="1800" dirty="0" err="1" smtClean="0"/>
              <a:t>consists</a:t>
            </a:r>
            <a:r>
              <a:rPr lang="cs-CZ" altLang="cs-CZ" sz="1800" dirty="0" smtClean="0"/>
              <a:t> </a:t>
            </a:r>
            <a:r>
              <a:rPr lang="cs-CZ" altLang="cs-CZ" sz="1800" dirty="0" err="1" smtClean="0"/>
              <a:t>of</a:t>
            </a:r>
            <a:r>
              <a:rPr lang="cs-CZ" altLang="cs-CZ" sz="1800" dirty="0" smtClean="0"/>
              <a:t> </a:t>
            </a:r>
            <a:r>
              <a:rPr lang="cs-CZ" altLang="cs-CZ" sz="1800" dirty="0" err="1" smtClean="0"/>
              <a:t>two</a:t>
            </a:r>
            <a:r>
              <a:rPr lang="cs-CZ" altLang="cs-CZ" sz="1800" dirty="0" smtClean="0"/>
              <a:t> </a:t>
            </a:r>
            <a:r>
              <a:rPr lang="cs-CZ" altLang="cs-CZ" sz="1800" dirty="0" err="1" smtClean="0"/>
              <a:t>hollow</a:t>
            </a:r>
            <a:r>
              <a:rPr lang="cs-CZ" altLang="cs-CZ" sz="1800" dirty="0" smtClean="0"/>
              <a:t> </a:t>
            </a:r>
            <a:r>
              <a:rPr lang="cs-CZ" altLang="cs-CZ" sz="1800" dirty="0" smtClean="0">
                <a:solidFill>
                  <a:srgbClr val="0000FF"/>
                </a:solidFill>
              </a:rPr>
              <a:t>D-</a:t>
            </a:r>
            <a:r>
              <a:rPr lang="cs-CZ" altLang="cs-CZ" sz="1800" dirty="0" err="1" smtClean="0">
                <a:solidFill>
                  <a:srgbClr val="0000FF"/>
                </a:solidFill>
              </a:rPr>
              <a:t>shaped</a:t>
            </a:r>
            <a:r>
              <a:rPr lang="cs-CZ" altLang="cs-CZ" sz="1800" dirty="0" smtClean="0">
                <a:solidFill>
                  <a:srgbClr val="0000FF"/>
                </a:solidFill>
              </a:rPr>
              <a:t> </a:t>
            </a:r>
            <a:r>
              <a:rPr lang="cs-CZ" altLang="cs-CZ" sz="1800" dirty="0" err="1" smtClean="0">
                <a:solidFill>
                  <a:srgbClr val="0000FF"/>
                </a:solidFill>
              </a:rPr>
              <a:t>electrodes</a:t>
            </a:r>
            <a:r>
              <a:rPr lang="cs-CZ" altLang="cs-CZ" sz="1800" dirty="0" smtClean="0"/>
              <a:t> </a:t>
            </a:r>
            <a:r>
              <a:rPr lang="cs-CZ" altLang="cs-CZ" sz="1800" dirty="0" err="1" smtClean="0"/>
              <a:t>placed</a:t>
            </a:r>
            <a:r>
              <a:rPr lang="cs-CZ" altLang="cs-CZ" sz="1800" dirty="0" smtClean="0"/>
              <a:t> in </a:t>
            </a:r>
            <a:r>
              <a:rPr lang="cs-CZ" altLang="cs-CZ" sz="1800" dirty="0" err="1" smtClean="0">
                <a:solidFill>
                  <a:srgbClr val="0000FF"/>
                </a:solidFill>
              </a:rPr>
              <a:t>vacuum</a:t>
            </a:r>
            <a:r>
              <a:rPr lang="cs-CZ" altLang="cs-CZ" sz="1800" dirty="0" smtClean="0"/>
              <a:t> </a:t>
            </a:r>
            <a:r>
              <a:rPr lang="cs-CZ" altLang="cs-CZ" sz="1800" dirty="0" err="1" smtClean="0"/>
              <a:t>with</a:t>
            </a:r>
            <a:r>
              <a:rPr lang="cs-CZ" altLang="cs-CZ" sz="1800" dirty="0" smtClean="0"/>
              <a:t> </a:t>
            </a:r>
            <a:r>
              <a:rPr lang="cs-CZ" altLang="cs-CZ" sz="1800" dirty="0" err="1" smtClean="0">
                <a:solidFill>
                  <a:srgbClr val="0000FF"/>
                </a:solidFill>
              </a:rPr>
              <a:t>magnetic</a:t>
            </a:r>
            <a:r>
              <a:rPr lang="cs-CZ" altLang="cs-CZ" sz="1800" dirty="0" smtClean="0">
                <a:solidFill>
                  <a:srgbClr val="0000FF"/>
                </a:solidFill>
              </a:rPr>
              <a:t> </a:t>
            </a:r>
            <a:r>
              <a:rPr lang="cs-CZ" altLang="cs-CZ" sz="1800" dirty="0" err="1" smtClean="0">
                <a:solidFill>
                  <a:srgbClr val="0000FF"/>
                </a:solidFill>
              </a:rPr>
              <a:t>field</a:t>
            </a:r>
            <a:r>
              <a:rPr lang="cs-CZ" altLang="cs-CZ" sz="1800" dirty="0" smtClean="0">
                <a:solidFill>
                  <a:srgbClr val="0000FF"/>
                </a:solidFill>
              </a:rPr>
              <a:t> </a:t>
            </a:r>
            <a:r>
              <a:rPr lang="cs-CZ" altLang="cs-CZ" sz="1800" dirty="0" err="1" smtClean="0"/>
              <a:t>applied</a:t>
            </a:r>
            <a:r>
              <a:rPr lang="cs-CZ" altLang="cs-CZ" sz="1800" dirty="0" smtClean="0"/>
              <a:t> </a:t>
            </a:r>
            <a:r>
              <a:rPr lang="cs-CZ" altLang="cs-CZ" sz="1800" dirty="0" err="1" smtClean="0"/>
              <a:t>perpendicularly</a:t>
            </a:r>
            <a:r>
              <a:rPr lang="cs-CZ" altLang="cs-CZ" sz="1800" dirty="0" smtClean="0"/>
              <a:t> to </a:t>
            </a:r>
            <a:r>
              <a:rPr lang="cs-CZ" altLang="cs-CZ" sz="1800" dirty="0" err="1" smtClean="0"/>
              <a:t>the</a:t>
            </a:r>
            <a:r>
              <a:rPr lang="cs-CZ" altLang="cs-CZ" sz="1800" dirty="0" smtClean="0"/>
              <a:t> </a:t>
            </a:r>
            <a:r>
              <a:rPr lang="cs-CZ" altLang="cs-CZ" sz="1800" dirty="0" err="1" smtClean="0"/>
              <a:t>electrodes</a:t>
            </a:r>
            <a:r>
              <a:rPr lang="cs-CZ" altLang="cs-CZ" sz="1800" dirty="0" smtClean="0"/>
              <a:t>. </a:t>
            </a:r>
          </a:p>
        </p:txBody>
      </p:sp>
      <p:sp>
        <p:nvSpPr>
          <p:cNvPr id="10" name="Text Box 6"/>
          <p:cNvSpPr txBox="1">
            <a:spLocks noChangeArrowheads="1"/>
          </p:cNvSpPr>
          <p:nvPr/>
        </p:nvSpPr>
        <p:spPr bwMode="auto">
          <a:xfrm>
            <a:off x="395536" y="2660719"/>
            <a:ext cx="8496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The</a:t>
            </a:r>
            <a:r>
              <a:rPr lang="cs-CZ" altLang="cs-CZ" sz="1800" dirty="0" smtClean="0"/>
              <a:t> </a:t>
            </a:r>
            <a:r>
              <a:rPr lang="cs-CZ" altLang="cs-CZ" sz="1800" dirty="0" err="1" smtClean="0"/>
              <a:t>electrodes</a:t>
            </a:r>
            <a:r>
              <a:rPr lang="cs-CZ" altLang="cs-CZ" sz="1800" dirty="0" smtClean="0"/>
              <a:t> are </a:t>
            </a:r>
            <a:r>
              <a:rPr lang="cs-CZ" altLang="cs-CZ" sz="1800" dirty="0" err="1" smtClean="0"/>
              <a:t>powered</a:t>
            </a:r>
            <a:r>
              <a:rPr lang="cs-CZ" altLang="cs-CZ" sz="1800" dirty="0" smtClean="0"/>
              <a:t> by </a:t>
            </a:r>
            <a:r>
              <a:rPr lang="cs-CZ" altLang="cs-CZ" sz="1800" dirty="0" err="1" smtClean="0"/>
              <a:t>an</a:t>
            </a:r>
            <a:r>
              <a:rPr lang="cs-CZ" altLang="cs-CZ" sz="1800" dirty="0" smtClean="0"/>
              <a:t> AC </a:t>
            </a:r>
            <a:r>
              <a:rPr lang="cs-CZ" altLang="cs-CZ" sz="1800" dirty="0" err="1" smtClean="0"/>
              <a:t>voltage</a:t>
            </a:r>
            <a:r>
              <a:rPr lang="cs-CZ" altLang="cs-CZ" sz="1800" dirty="0" smtClean="0"/>
              <a:t> source </a:t>
            </a:r>
            <a:r>
              <a:rPr lang="cs-CZ" altLang="cs-CZ" sz="1800" dirty="0" err="1" smtClean="0"/>
              <a:t>of</a:t>
            </a:r>
            <a:r>
              <a:rPr lang="cs-CZ" altLang="cs-CZ" sz="1800" dirty="0" smtClean="0"/>
              <a:t> </a:t>
            </a:r>
            <a:r>
              <a:rPr lang="cs-CZ" altLang="cs-CZ" sz="1800" dirty="0" err="1" smtClean="0"/>
              <a:t>amplitude</a:t>
            </a:r>
            <a:r>
              <a:rPr lang="cs-CZ" altLang="cs-CZ" sz="1800" dirty="0" smtClean="0"/>
              <a:t> 10</a:t>
            </a:r>
            <a:r>
              <a:rPr lang="cs-CZ" altLang="cs-CZ" sz="1800" baseline="30000" dirty="0" smtClean="0"/>
              <a:t>4</a:t>
            </a:r>
            <a:r>
              <a:rPr lang="cs-CZ" altLang="cs-CZ" sz="1800" dirty="0" smtClean="0"/>
              <a:t>-10</a:t>
            </a:r>
            <a:r>
              <a:rPr lang="cs-CZ" altLang="cs-CZ" sz="1800" baseline="30000" dirty="0" smtClean="0"/>
              <a:t>5</a:t>
            </a:r>
            <a:r>
              <a:rPr lang="cs-CZ" altLang="cs-CZ" sz="1800" dirty="0" smtClean="0"/>
              <a:t> V. </a:t>
            </a:r>
            <a:r>
              <a:rPr lang="cs-CZ" altLang="cs-CZ" sz="1800" dirty="0" err="1" smtClean="0"/>
              <a:t>When</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is</a:t>
            </a:r>
            <a:r>
              <a:rPr lang="cs-CZ" altLang="cs-CZ" sz="1800" dirty="0" smtClean="0"/>
              <a:t> </a:t>
            </a:r>
            <a:r>
              <a:rPr lang="cs-CZ" altLang="cs-CZ" sz="1800" dirty="0" err="1" smtClean="0"/>
              <a:t>between</a:t>
            </a:r>
            <a:r>
              <a:rPr lang="cs-CZ" altLang="cs-CZ" sz="1800" dirty="0" smtClean="0"/>
              <a:t> </a:t>
            </a:r>
            <a:r>
              <a:rPr lang="cs-CZ" altLang="cs-CZ" sz="1800" dirty="0" err="1" smtClean="0"/>
              <a:t>electrodes</a:t>
            </a:r>
            <a:r>
              <a:rPr lang="cs-CZ" altLang="cs-CZ" sz="1800" dirty="0" smtClean="0"/>
              <a:t> </a:t>
            </a:r>
            <a:r>
              <a:rPr lang="cs-CZ" altLang="cs-CZ" sz="1800" dirty="0" err="1" smtClean="0"/>
              <a:t>it</a:t>
            </a:r>
            <a:r>
              <a:rPr lang="cs-CZ" altLang="cs-CZ" sz="1800" dirty="0" smtClean="0"/>
              <a:t> </a:t>
            </a:r>
            <a:r>
              <a:rPr lang="cs-CZ" altLang="cs-CZ" sz="1800" dirty="0" err="1" smtClean="0"/>
              <a:t>is</a:t>
            </a:r>
            <a:r>
              <a:rPr lang="cs-CZ" altLang="cs-CZ" sz="1800" dirty="0" smtClean="0"/>
              <a:t> </a:t>
            </a:r>
            <a:r>
              <a:rPr lang="cs-CZ" altLang="cs-CZ" sz="1800" dirty="0" err="1" smtClean="0"/>
              <a:t>accelerated</a:t>
            </a:r>
            <a:r>
              <a:rPr lang="cs-CZ" altLang="cs-CZ" sz="1800" dirty="0" smtClean="0"/>
              <a:t> by </a:t>
            </a:r>
            <a:r>
              <a:rPr lang="cs-CZ" altLang="cs-CZ" sz="1800" dirty="0" err="1" smtClean="0"/>
              <a:t>the</a:t>
            </a:r>
            <a:r>
              <a:rPr lang="cs-CZ" altLang="cs-CZ" sz="1800" dirty="0" smtClean="0"/>
              <a:t> </a:t>
            </a:r>
            <a:r>
              <a:rPr lang="cs-CZ" altLang="cs-CZ" sz="1800" dirty="0" err="1" smtClean="0"/>
              <a:t>electric</a:t>
            </a:r>
            <a:r>
              <a:rPr lang="cs-CZ" altLang="cs-CZ" sz="1800" dirty="0" smtClean="0"/>
              <a:t> </a:t>
            </a:r>
            <a:r>
              <a:rPr lang="cs-CZ" altLang="cs-CZ" sz="1800" dirty="0" err="1" smtClean="0"/>
              <a:t>field</a:t>
            </a:r>
            <a:r>
              <a:rPr lang="cs-CZ" altLang="cs-CZ" sz="1800" dirty="0" smtClean="0"/>
              <a:t> </a:t>
            </a:r>
            <a:r>
              <a:rPr lang="cs-CZ" altLang="cs-CZ" sz="1800" dirty="0" err="1" smtClean="0"/>
              <a:t>towards</a:t>
            </a:r>
            <a:r>
              <a:rPr lang="cs-CZ" altLang="cs-CZ" sz="1800" dirty="0" smtClean="0"/>
              <a:t> </a:t>
            </a:r>
            <a:r>
              <a:rPr lang="cs-CZ" altLang="cs-CZ" sz="1800" dirty="0" err="1" smtClean="0"/>
              <a:t>one</a:t>
            </a:r>
            <a:r>
              <a:rPr lang="cs-CZ" altLang="cs-CZ" sz="1800" dirty="0" smtClean="0"/>
              <a:t> </a:t>
            </a:r>
            <a:r>
              <a:rPr lang="cs-CZ" altLang="cs-CZ" sz="1800" dirty="0" err="1" smtClean="0"/>
              <a:t>of</a:t>
            </a:r>
            <a:r>
              <a:rPr lang="cs-CZ" altLang="cs-CZ" sz="1800" dirty="0" smtClean="0"/>
              <a:t> </a:t>
            </a:r>
            <a:r>
              <a:rPr lang="cs-CZ" altLang="cs-CZ" sz="1800" dirty="0" err="1" smtClean="0"/>
              <a:t>electrodes</a:t>
            </a:r>
            <a:r>
              <a:rPr lang="cs-CZ" altLang="cs-CZ" sz="1800" dirty="0" smtClean="0"/>
              <a:t> (to +D1 </a:t>
            </a:r>
            <a:r>
              <a:rPr lang="cs-CZ" altLang="cs-CZ" sz="1800" dirty="0" err="1" smtClean="0"/>
              <a:t>for</a:t>
            </a:r>
            <a:r>
              <a:rPr lang="cs-CZ" altLang="cs-CZ" sz="1800" dirty="0" smtClean="0"/>
              <a:t> </a:t>
            </a:r>
            <a:r>
              <a:rPr lang="cs-CZ" altLang="cs-CZ" sz="1800" dirty="0" err="1" smtClean="0"/>
              <a:t>the</a:t>
            </a:r>
            <a:r>
              <a:rPr lang="cs-CZ" altLang="cs-CZ" sz="1800" dirty="0" smtClean="0"/>
              <a:t> </a:t>
            </a:r>
            <a:r>
              <a:rPr lang="cs-CZ" altLang="cs-CZ" sz="1800" dirty="0" err="1" smtClean="0"/>
              <a:t>electron</a:t>
            </a:r>
            <a:r>
              <a:rPr lang="cs-CZ" altLang="cs-CZ" sz="1800" dirty="0"/>
              <a:t>)</a:t>
            </a:r>
            <a:r>
              <a:rPr lang="cs-CZ" altLang="cs-CZ" sz="1800" dirty="0" smtClean="0"/>
              <a:t>. </a:t>
            </a:r>
            <a:r>
              <a:rPr lang="cs-CZ" altLang="cs-CZ" sz="1800" dirty="0" err="1" smtClean="0"/>
              <a:t>Inside</a:t>
            </a:r>
            <a:r>
              <a:rPr lang="cs-CZ" altLang="cs-CZ" sz="1800" dirty="0" smtClean="0"/>
              <a:t> </a:t>
            </a:r>
            <a:r>
              <a:rPr lang="cs-CZ" altLang="cs-CZ" sz="1800" dirty="0" err="1" smtClean="0"/>
              <a:t>the</a:t>
            </a:r>
            <a:r>
              <a:rPr lang="cs-CZ" altLang="cs-CZ" sz="1800" dirty="0" smtClean="0"/>
              <a:t> </a:t>
            </a:r>
            <a:r>
              <a:rPr lang="cs-CZ" altLang="cs-CZ" sz="1800" dirty="0" err="1" smtClean="0"/>
              <a:t>electrode</a:t>
            </a:r>
            <a:r>
              <a:rPr lang="cs-CZ" altLang="cs-CZ" sz="1800" dirty="0" smtClean="0"/>
              <a:t> </a:t>
            </a:r>
            <a:r>
              <a:rPr lang="cs-CZ" altLang="cs-CZ" sz="1800" dirty="0" err="1" smtClean="0"/>
              <a:t>there</a:t>
            </a:r>
            <a:r>
              <a:rPr lang="cs-CZ" altLang="cs-CZ" sz="1800" dirty="0" smtClean="0"/>
              <a:t> </a:t>
            </a:r>
            <a:r>
              <a:rPr lang="cs-CZ" altLang="cs-CZ" sz="1800" dirty="0" err="1" smtClean="0"/>
              <a:t>is</a:t>
            </a:r>
            <a:r>
              <a:rPr lang="cs-CZ" altLang="cs-CZ" sz="1800" dirty="0" smtClean="0"/>
              <a:t> </a:t>
            </a:r>
            <a:r>
              <a:rPr lang="cs-CZ" altLang="cs-CZ" sz="1800" dirty="0" err="1" smtClean="0"/>
              <a:t>only</a:t>
            </a:r>
            <a:r>
              <a:rPr lang="cs-CZ" altLang="cs-CZ" sz="1800" dirty="0" smtClean="0"/>
              <a:t> </a:t>
            </a:r>
            <a:r>
              <a:rPr lang="cs-CZ" altLang="cs-CZ" sz="1800" dirty="0" err="1" smtClean="0"/>
              <a:t>magnetic</a:t>
            </a:r>
            <a:r>
              <a:rPr lang="cs-CZ" altLang="cs-CZ" sz="1800" dirty="0" smtClean="0"/>
              <a:t> </a:t>
            </a:r>
            <a:r>
              <a:rPr lang="cs-CZ" altLang="cs-CZ" sz="1800" dirty="0" err="1" smtClean="0"/>
              <a:t>field</a:t>
            </a:r>
            <a:r>
              <a:rPr lang="cs-CZ" altLang="cs-CZ" sz="1800" dirty="0" smtClean="0"/>
              <a:t> </a:t>
            </a:r>
            <a:r>
              <a:rPr lang="cs-CZ" altLang="cs-CZ" sz="1800" dirty="0" err="1" smtClean="0"/>
              <a:t>acting</a:t>
            </a:r>
            <a:r>
              <a:rPr lang="cs-CZ" altLang="cs-CZ" sz="1800" dirty="0" smtClean="0"/>
              <a:t>, </a:t>
            </a:r>
            <a:r>
              <a:rPr lang="cs-CZ" altLang="cs-CZ" sz="1800" dirty="0" err="1" smtClean="0"/>
              <a:t>which</a:t>
            </a:r>
            <a:r>
              <a:rPr lang="cs-CZ" altLang="cs-CZ" sz="1800" dirty="0" smtClean="0"/>
              <a:t> </a:t>
            </a:r>
            <a:r>
              <a:rPr lang="cs-CZ" altLang="cs-CZ" sz="1800" dirty="0" err="1" smtClean="0"/>
              <a:t>causes</a:t>
            </a:r>
            <a:r>
              <a:rPr lang="cs-CZ" altLang="cs-CZ" sz="1800" dirty="0" smtClean="0"/>
              <a:t> </a:t>
            </a:r>
            <a:r>
              <a:rPr lang="cs-CZ" altLang="cs-CZ" sz="1800" dirty="0" err="1" smtClean="0"/>
              <a:t>circular</a:t>
            </a:r>
            <a:r>
              <a:rPr lang="cs-CZ" altLang="cs-CZ" sz="1800" dirty="0" smtClean="0"/>
              <a:t> </a:t>
            </a:r>
            <a:r>
              <a:rPr lang="cs-CZ" altLang="cs-CZ" sz="1800" dirty="0" err="1" smtClean="0"/>
              <a:t>motion</a:t>
            </a:r>
            <a:r>
              <a:rPr lang="cs-CZ" altLang="cs-CZ" sz="1800" dirty="0" smtClean="0"/>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980" y="3907893"/>
            <a:ext cx="5588685" cy="2761467"/>
          </a:xfrm>
          <a:prstGeom prst="rect">
            <a:avLst/>
          </a:prstGeom>
        </p:spPr>
      </p:pic>
      <p:sp>
        <p:nvSpPr>
          <p:cNvPr id="12" name="Text Box 6"/>
          <p:cNvSpPr txBox="1">
            <a:spLocks noChangeArrowheads="1"/>
          </p:cNvSpPr>
          <p:nvPr/>
        </p:nvSpPr>
        <p:spPr bwMode="auto">
          <a:xfrm>
            <a:off x="395536" y="4000996"/>
            <a:ext cx="24482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When</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leaves</a:t>
            </a:r>
            <a:r>
              <a:rPr lang="cs-CZ" altLang="cs-CZ" sz="1800" dirty="0" smtClean="0"/>
              <a:t> </a:t>
            </a:r>
            <a:r>
              <a:rPr lang="cs-CZ" altLang="cs-CZ" sz="1800" dirty="0" err="1" smtClean="0"/>
              <a:t>the</a:t>
            </a:r>
            <a:r>
              <a:rPr lang="cs-CZ" altLang="cs-CZ" sz="1800" dirty="0" smtClean="0"/>
              <a:t> D1, </a:t>
            </a:r>
            <a:r>
              <a:rPr lang="cs-CZ" altLang="cs-CZ" sz="1800" dirty="0" err="1" smtClean="0"/>
              <a:t>the</a:t>
            </a:r>
            <a:r>
              <a:rPr lang="cs-CZ" altLang="cs-CZ" sz="1800" dirty="0" smtClean="0"/>
              <a:t> polarity </a:t>
            </a:r>
            <a:r>
              <a:rPr lang="cs-CZ" altLang="cs-CZ" sz="1800" dirty="0" err="1" smtClean="0"/>
              <a:t>of</a:t>
            </a:r>
            <a:r>
              <a:rPr lang="cs-CZ" altLang="cs-CZ" sz="1800" dirty="0" smtClean="0"/>
              <a:t> </a:t>
            </a:r>
            <a:r>
              <a:rPr lang="cs-CZ" altLang="cs-CZ" sz="1800" dirty="0" err="1" smtClean="0"/>
              <a:t>applied</a:t>
            </a:r>
            <a:r>
              <a:rPr lang="cs-CZ" altLang="cs-CZ" sz="1800" dirty="0" smtClean="0"/>
              <a:t> </a:t>
            </a:r>
            <a:r>
              <a:rPr lang="cs-CZ" altLang="cs-CZ" sz="1800" dirty="0" err="1" smtClean="0"/>
              <a:t>voltage</a:t>
            </a:r>
            <a:r>
              <a:rPr lang="cs-CZ" altLang="cs-CZ" sz="1800" dirty="0" smtClean="0"/>
              <a:t> </a:t>
            </a:r>
            <a:r>
              <a:rPr lang="cs-CZ" altLang="cs-CZ" sz="1800" dirty="0" err="1" smtClean="0"/>
              <a:t>must</a:t>
            </a:r>
            <a:r>
              <a:rPr lang="cs-CZ" altLang="cs-CZ" sz="1800" dirty="0" smtClean="0"/>
              <a:t> </a:t>
            </a:r>
            <a:r>
              <a:rPr lang="cs-CZ" altLang="cs-CZ" sz="1800" dirty="0" err="1" smtClean="0"/>
              <a:t>be</a:t>
            </a:r>
            <a:r>
              <a:rPr lang="cs-CZ" altLang="cs-CZ" sz="1800" dirty="0" smtClean="0"/>
              <a:t> </a:t>
            </a:r>
            <a:r>
              <a:rPr lang="cs-CZ" altLang="cs-CZ" sz="1800" dirty="0" err="1" smtClean="0"/>
              <a:t>reversed</a:t>
            </a:r>
            <a:r>
              <a:rPr lang="cs-CZ" altLang="cs-CZ" sz="1800" dirty="0" smtClean="0"/>
              <a:t> so </a:t>
            </a:r>
            <a:r>
              <a:rPr lang="cs-CZ" altLang="cs-CZ" sz="1800" dirty="0" err="1" smtClean="0"/>
              <a:t>that</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would</a:t>
            </a:r>
            <a:r>
              <a:rPr lang="cs-CZ" altLang="cs-CZ" sz="1800" dirty="0" smtClean="0"/>
              <a:t> </a:t>
            </a:r>
            <a:r>
              <a:rPr lang="cs-CZ" altLang="cs-CZ" sz="1800" dirty="0" err="1" smtClean="0"/>
              <a:t>be</a:t>
            </a:r>
            <a:r>
              <a:rPr lang="cs-CZ" altLang="cs-CZ" sz="1800" dirty="0" smtClean="0"/>
              <a:t> </a:t>
            </a:r>
            <a:r>
              <a:rPr lang="cs-CZ" altLang="cs-CZ" sz="1800" dirty="0" err="1" smtClean="0"/>
              <a:t>attracted</a:t>
            </a:r>
            <a:r>
              <a:rPr lang="cs-CZ" altLang="cs-CZ" sz="1800" dirty="0" smtClean="0"/>
              <a:t> to </a:t>
            </a:r>
            <a:r>
              <a:rPr lang="cs-CZ" altLang="cs-CZ" sz="1800" dirty="0" err="1" smtClean="0"/>
              <a:t>the</a:t>
            </a:r>
            <a:r>
              <a:rPr lang="cs-CZ" altLang="cs-CZ" sz="1800" dirty="0" smtClean="0"/>
              <a:t> D2.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115616" y="115888"/>
            <a:ext cx="6913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sz="2000" b="1" dirty="0" err="1" smtClean="0"/>
              <a:t>Cyclotron</a:t>
            </a:r>
            <a:endParaRPr lang="cs-CZ" altLang="cs-CZ" sz="2000" b="1" dirty="0"/>
          </a:p>
        </p:txBody>
      </p:sp>
      <p:sp>
        <p:nvSpPr>
          <p:cNvPr id="8" name="Text Box 6"/>
          <p:cNvSpPr txBox="1">
            <a:spLocks noChangeArrowheads="1"/>
          </p:cNvSpPr>
          <p:nvPr/>
        </p:nvSpPr>
        <p:spPr bwMode="auto">
          <a:xfrm>
            <a:off x="396875" y="694437"/>
            <a:ext cx="84963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The</a:t>
            </a:r>
            <a:r>
              <a:rPr lang="cs-CZ" altLang="cs-CZ" sz="1800" dirty="0" smtClean="0"/>
              <a:t> </a:t>
            </a:r>
            <a:r>
              <a:rPr lang="cs-CZ" altLang="cs-CZ" sz="1800" dirty="0" smtClean="0">
                <a:solidFill>
                  <a:srgbClr val="0000FF"/>
                </a:solidFill>
              </a:rPr>
              <a:t>polarity</a:t>
            </a:r>
            <a:r>
              <a:rPr lang="cs-CZ" altLang="cs-CZ" sz="1800" dirty="0" smtClean="0"/>
              <a:t> </a:t>
            </a:r>
            <a:r>
              <a:rPr lang="cs-CZ" altLang="cs-CZ" sz="1800" dirty="0" err="1" smtClean="0"/>
              <a:t>must</a:t>
            </a:r>
            <a:r>
              <a:rPr lang="cs-CZ" altLang="cs-CZ" sz="1800" dirty="0" smtClean="0"/>
              <a:t> </a:t>
            </a:r>
            <a:r>
              <a:rPr lang="cs-CZ" altLang="cs-CZ" sz="1800" dirty="0" err="1" smtClean="0"/>
              <a:t>be</a:t>
            </a:r>
            <a:r>
              <a:rPr lang="cs-CZ" altLang="cs-CZ" sz="1800" dirty="0" smtClean="0"/>
              <a:t> </a:t>
            </a:r>
            <a:r>
              <a:rPr lang="cs-CZ" altLang="cs-CZ" sz="1800" dirty="0" err="1" smtClean="0">
                <a:solidFill>
                  <a:srgbClr val="0000FF"/>
                </a:solidFill>
              </a:rPr>
              <a:t>reversed</a:t>
            </a:r>
            <a:r>
              <a:rPr lang="cs-CZ" altLang="cs-CZ" sz="1800" dirty="0" smtClean="0">
                <a:solidFill>
                  <a:srgbClr val="0000FF"/>
                </a:solidFill>
              </a:rPr>
              <a:t> </a:t>
            </a:r>
            <a:r>
              <a:rPr lang="cs-CZ" altLang="cs-CZ" sz="1800" dirty="0" err="1" smtClean="0">
                <a:solidFill>
                  <a:srgbClr val="0000FF"/>
                </a:solidFill>
              </a:rPr>
              <a:t>each</a:t>
            </a:r>
            <a:r>
              <a:rPr lang="cs-CZ" altLang="cs-CZ" sz="1800" dirty="0" smtClean="0">
                <a:solidFill>
                  <a:srgbClr val="0000FF"/>
                </a:solidFill>
              </a:rPr>
              <a:t> </a:t>
            </a:r>
            <a:r>
              <a:rPr lang="cs-CZ" altLang="cs-CZ" sz="1800" dirty="0" err="1" smtClean="0">
                <a:solidFill>
                  <a:srgbClr val="0000FF"/>
                </a:solidFill>
              </a:rPr>
              <a:t>time</a:t>
            </a:r>
            <a:r>
              <a:rPr lang="cs-CZ" altLang="cs-CZ" sz="1800" dirty="0" smtClean="0">
                <a:solidFill>
                  <a:srgbClr val="0000FF"/>
                </a:solidFill>
              </a:rPr>
              <a:t> </a:t>
            </a:r>
            <a:r>
              <a:rPr lang="cs-CZ" altLang="cs-CZ" sz="1800" dirty="0" err="1" smtClean="0"/>
              <a:t>before</a:t>
            </a:r>
            <a:r>
              <a:rPr lang="cs-CZ" altLang="cs-CZ" sz="1800" dirty="0" smtClean="0"/>
              <a:t> a </a:t>
            </a:r>
            <a:r>
              <a:rPr lang="cs-CZ" altLang="cs-CZ" sz="1800" dirty="0" err="1" smtClean="0"/>
              <a:t>particle</a:t>
            </a:r>
            <a:r>
              <a:rPr lang="cs-CZ" altLang="cs-CZ" sz="1800" dirty="0" smtClean="0"/>
              <a:t> </a:t>
            </a:r>
            <a:r>
              <a:rPr lang="cs-CZ" altLang="cs-CZ" sz="1800" dirty="0" err="1" smtClean="0"/>
              <a:t>leaves</a:t>
            </a:r>
            <a:r>
              <a:rPr lang="cs-CZ" altLang="cs-CZ" sz="1800" dirty="0" smtClean="0"/>
              <a:t> </a:t>
            </a:r>
            <a:r>
              <a:rPr lang="cs-CZ" altLang="cs-CZ" sz="1800" dirty="0" err="1" smtClean="0"/>
              <a:t>an</a:t>
            </a:r>
            <a:r>
              <a:rPr lang="cs-CZ" altLang="cs-CZ" sz="1800" dirty="0" smtClean="0"/>
              <a:t> </a:t>
            </a:r>
            <a:r>
              <a:rPr lang="cs-CZ" altLang="cs-CZ" sz="1800" dirty="0" err="1" smtClean="0"/>
              <a:t>electrode</a:t>
            </a:r>
            <a:r>
              <a:rPr lang="cs-CZ" altLang="cs-CZ" sz="1800" dirty="0"/>
              <a:t> </a:t>
            </a:r>
            <a:r>
              <a:rPr lang="cs-CZ" altLang="cs-CZ" sz="1800" dirty="0" smtClean="0"/>
              <a:t>and </a:t>
            </a:r>
            <a:r>
              <a:rPr lang="cs-CZ" altLang="cs-CZ" sz="1800" dirty="0" err="1" smtClean="0"/>
              <a:t>appears</a:t>
            </a:r>
            <a:r>
              <a:rPr lang="cs-CZ" altLang="cs-CZ" sz="1800" dirty="0" smtClean="0"/>
              <a:t> in </a:t>
            </a:r>
            <a:r>
              <a:rPr lang="cs-CZ" altLang="cs-CZ" sz="1800" dirty="0" err="1" smtClean="0"/>
              <a:t>the</a:t>
            </a:r>
            <a:r>
              <a:rPr lang="cs-CZ" altLang="cs-CZ" sz="1800" dirty="0" smtClean="0"/>
              <a:t> gap. </a:t>
            </a:r>
            <a:r>
              <a:rPr lang="cs-CZ" altLang="cs-CZ" sz="1800" dirty="0" err="1" smtClean="0"/>
              <a:t>The</a:t>
            </a:r>
            <a:r>
              <a:rPr lang="cs-CZ" altLang="cs-CZ" sz="1800" dirty="0" smtClean="0"/>
              <a:t> </a:t>
            </a:r>
            <a:r>
              <a:rPr lang="cs-CZ" altLang="cs-CZ" sz="1800" dirty="0" err="1" smtClean="0"/>
              <a:t>electric</a:t>
            </a:r>
            <a:r>
              <a:rPr lang="cs-CZ" altLang="cs-CZ" sz="1800" dirty="0" smtClean="0"/>
              <a:t> </a:t>
            </a:r>
            <a:r>
              <a:rPr lang="cs-CZ" altLang="cs-CZ" sz="1800" dirty="0" err="1" smtClean="0"/>
              <a:t>field</a:t>
            </a:r>
            <a:r>
              <a:rPr lang="cs-CZ" altLang="cs-CZ" sz="1800" dirty="0" smtClean="0"/>
              <a:t> </a:t>
            </a:r>
            <a:r>
              <a:rPr lang="cs-CZ" altLang="cs-CZ" sz="1800" dirty="0" err="1" smtClean="0"/>
              <a:t>accelerates</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in </a:t>
            </a:r>
            <a:r>
              <a:rPr lang="cs-CZ" altLang="cs-CZ" sz="1800" dirty="0" err="1" smtClean="0"/>
              <a:t>the</a:t>
            </a:r>
            <a:r>
              <a:rPr lang="cs-CZ" altLang="cs-CZ" sz="1800" dirty="0" smtClean="0"/>
              <a:t> gap and </a:t>
            </a:r>
            <a:r>
              <a:rPr lang="cs-CZ" altLang="cs-CZ" sz="1800" dirty="0" err="1" smtClean="0"/>
              <a:t>magnetic</a:t>
            </a:r>
            <a:r>
              <a:rPr lang="cs-CZ" altLang="cs-CZ" sz="1800" dirty="0" smtClean="0"/>
              <a:t> </a:t>
            </a:r>
            <a:r>
              <a:rPr lang="cs-CZ" altLang="cs-CZ" sz="1800" dirty="0" err="1" smtClean="0"/>
              <a:t>field</a:t>
            </a:r>
            <a:r>
              <a:rPr lang="cs-CZ" altLang="cs-CZ" sz="1800" dirty="0" smtClean="0"/>
              <a:t> </a:t>
            </a:r>
            <a:r>
              <a:rPr lang="cs-CZ" altLang="cs-CZ" sz="1800" dirty="0" err="1" smtClean="0"/>
              <a:t>turns</a:t>
            </a:r>
            <a:r>
              <a:rPr lang="cs-CZ" altLang="cs-CZ" sz="1800" dirty="0" smtClean="0"/>
              <a:t> </a:t>
            </a:r>
            <a:r>
              <a:rPr lang="cs-CZ" altLang="cs-CZ" sz="1800" dirty="0" err="1" smtClean="0"/>
              <a:t>its</a:t>
            </a:r>
            <a:r>
              <a:rPr lang="cs-CZ" altLang="cs-CZ" sz="1800" dirty="0" smtClean="0"/>
              <a:t> </a:t>
            </a:r>
            <a:r>
              <a:rPr lang="cs-CZ" altLang="cs-CZ" sz="1800" dirty="0" err="1" smtClean="0"/>
              <a:t>direction</a:t>
            </a:r>
            <a:r>
              <a:rPr lang="cs-CZ" altLang="cs-CZ" sz="1800" dirty="0" smtClean="0"/>
              <a:t> </a:t>
            </a:r>
            <a:r>
              <a:rPr lang="cs-CZ" altLang="cs-CZ" sz="1800" dirty="0" err="1" smtClean="0"/>
              <a:t>inside</a:t>
            </a:r>
            <a:r>
              <a:rPr lang="cs-CZ" altLang="cs-CZ" sz="1800" dirty="0" smtClean="0"/>
              <a:t> </a:t>
            </a:r>
            <a:r>
              <a:rPr lang="cs-CZ" altLang="cs-CZ" sz="1800" dirty="0" err="1" smtClean="0"/>
              <a:t>the</a:t>
            </a:r>
            <a:r>
              <a:rPr lang="cs-CZ" altLang="cs-CZ" sz="1800" dirty="0" smtClean="0"/>
              <a:t> D </a:t>
            </a:r>
            <a:r>
              <a:rPr lang="cs-CZ" altLang="cs-CZ" sz="1800" dirty="0" err="1" smtClean="0"/>
              <a:t>electrode</a:t>
            </a:r>
            <a:r>
              <a:rPr lang="cs-CZ" altLang="cs-CZ" sz="1800" dirty="0" smtClean="0"/>
              <a:t> </a:t>
            </a:r>
            <a:r>
              <a:rPr lang="cs-CZ" altLang="cs-CZ" sz="1800" dirty="0" err="1" smtClean="0"/>
              <a:t>backwards</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moves</a:t>
            </a:r>
            <a:r>
              <a:rPr lang="cs-CZ" altLang="cs-CZ" sz="1800" dirty="0" smtClean="0"/>
              <a:t> in a </a:t>
            </a:r>
            <a:r>
              <a:rPr lang="cs-CZ" altLang="cs-CZ" sz="1800" dirty="0" err="1" smtClean="0"/>
              <a:t>spiral</a:t>
            </a:r>
            <a:r>
              <a:rPr lang="cs-CZ" altLang="cs-CZ" sz="1800" dirty="0" smtClean="0"/>
              <a:t> and </a:t>
            </a:r>
            <a:r>
              <a:rPr lang="cs-CZ" altLang="cs-CZ" sz="1800" dirty="0" err="1" smtClean="0"/>
              <a:t>its</a:t>
            </a:r>
            <a:r>
              <a:rPr lang="cs-CZ" altLang="cs-CZ" sz="1800" dirty="0" smtClean="0"/>
              <a:t> </a:t>
            </a:r>
            <a:r>
              <a:rPr lang="cs-CZ" altLang="cs-CZ" sz="1800" dirty="0" err="1" smtClean="0"/>
              <a:t>velocity</a:t>
            </a:r>
            <a:r>
              <a:rPr lang="cs-CZ" altLang="cs-CZ" sz="1800" dirty="0" smtClean="0"/>
              <a:t> </a:t>
            </a:r>
            <a:r>
              <a:rPr lang="cs-CZ" altLang="cs-CZ" sz="1800" dirty="0" err="1" smtClean="0"/>
              <a:t>gradually</a:t>
            </a:r>
            <a:r>
              <a:rPr lang="cs-CZ" altLang="cs-CZ" sz="1800" dirty="0" smtClean="0"/>
              <a:t> </a:t>
            </a:r>
            <a:r>
              <a:rPr lang="cs-CZ" altLang="cs-CZ" sz="1800" dirty="0" err="1" smtClean="0"/>
              <a:t>raises</a:t>
            </a:r>
            <a:r>
              <a:rPr lang="cs-CZ" altLang="cs-CZ" sz="1800" dirty="0" smtClean="0"/>
              <a:t>. </a:t>
            </a:r>
            <a:r>
              <a:rPr lang="cs-CZ" altLang="cs-CZ" sz="1800" dirty="0" err="1" smtClean="0"/>
              <a:t>When</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reaches</a:t>
            </a:r>
            <a:r>
              <a:rPr lang="cs-CZ" altLang="cs-CZ" sz="1800" dirty="0" smtClean="0"/>
              <a:t> </a:t>
            </a:r>
            <a:r>
              <a:rPr lang="cs-CZ" altLang="cs-CZ" sz="1800" dirty="0" err="1" smtClean="0"/>
              <a:t>the</a:t>
            </a:r>
            <a:r>
              <a:rPr lang="cs-CZ" altLang="cs-CZ" sz="1800" dirty="0" smtClean="0"/>
              <a:t> maximum </a:t>
            </a:r>
            <a:r>
              <a:rPr lang="cs-CZ" altLang="cs-CZ" sz="1800" dirty="0" err="1" smtClean="0"/>
              <a:t>velocity</a:t>
            </a:r>
            <a:r>
              <a:rPr lang="cs-CZ" altLang="cs-CZ" sz="1800" dirty="0" smtClean="0"/>
              <a:t> (</a:t>
            </a:r>
            <a:r>
              <a:rPr lang="cs-CZ" altLang="cs-CZ" sz="1800" dirty="0" err="1" smtClean="0"/>
              <a:t>at</a:t>
            </a:r>
            <a:r>
              <a:rPr lang="cs-CZ" altLang="cs-CZ" sz="1800" dirty="0" smtClean="0"/>
              <a:t> </a:t>
            </a:r>
            <a:r>
              <a:rPr lang="cs-CZ" altLang="cs-CZ" sz="1800" dirty="0" err="1" smtClean="0"/>
              <a:t>the</a:t>
            </a:r>
            <a:r>
              <a:rPr lang="cs-CZ" altLang="cs-CZ" sz="1800" dirty="0" smtClean="0"/>
              <a:t> </a:t>
            </a:r>
            <a:r>
              <a:rPr lang="cs-CZ" altLang="cs-CZ" sz="1800" dirty="0" err="1" smtClean="0"/>
              <a:t>perimeter</a:t>
            </a:r>
            <a:r>
              <a:rPr lang="cs-CZ" altLang="cs-CZ" sz="1800" dirty="0" smtClean="0"/>
              <a:t>), </a:t>
            </a:r>
            <a:r>
              <a:rPr lang="cs-CZ" altLang="cs-CZ" sz="1800" dirty="0" err="1" smtClean="0"/>
              <a:t>it</a:t>
            </a:r>
            <a:r>
              <a:rPr lang="cs-CZ" altLang="cs-CZ" sz="1800" dirty="0" smtClean="0"/>
              <a:t> </a:t>
            </a:r>
            <a:r>
              <a:rPr lang="cs-CZ" altLang="cs-CZ" sz="1800" dirty="0" err="1" smtClean="0"/>
              <a:t>is</a:t>
            </a:r>
            <a:r>
              <a:rPr lang="cs-CZ" altLang="cs-CZ" sz="1800" dirty="0" smtClean="0"/>
              <a:t> </a:t>
            </a:r>
            <a:r>
              <a:rPr lang="cs-CZ" altLang="cs-CZ" sz="1800" dirty="0" err="1" smtClean="0"/>
              <a:t>released</a:t>
            </a:r>
            <a:r>
              <a:rPr lang="cs-CZ" altLang="cs-CZ" sz="1800" dirty="0" smtClean="0"/>
              <a:t> </a:t>
            </a:r>
            <a:r>
              <a:rPr lang="cs-CZ" altLang="cs-CZ" sz="1800" dirty="0" err="1" smtClean="0"/>
              <a:t>out</a:t>
            </a:r>
            <a:r>
              <a:rPr lang="cs-CZ" altLang="cs-CZ" sz="1800" dirty="0" smtClean="0"/>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cyclotron</a:t>
            </a:r>
            <a:r>
              <a:rPr lang="cs-CZ" altLang="cs-CZ" sz="1800" dirty="0" smtClean="0"/>
              <a:t> </a:t>
            </a:r>
            <a:r>
              <a:rPr lang="cs-CZ" altLang="cs-CZ" sz="1800" dirty="0" err="1" smtClean="0"/>
              <a:t>towards</a:t>
            </a:r>
            <a:r>
              <a:rPr lang="cs-CZ" altLang="cs-CZ" sz="1800" dirty="0" smtClean="0"/>
              <a:t> </a:t>
            </a:r>
            <a:r>
              <a:rPr lang="cs-CZ" altLang="cs-CZ" sz="1800" dirty="0" err="1" smtClean="0"/>
              <a:t>the</a:t>
            </a:r>
            <a:r>
              <a:rPr lang="cs-CZ" altLang="cs-CZ" sz="1800" dirty="0" smtClean="0"/>
              <a:t> </a:t>
            </a:r>
            <a:r>
              <a:rPr lang="cs-CZ" altLang="cs-CZ" sz="1800" dirty="0" err="1" smtClean="0"/>
              <a:t>target</a:t>
            </a:r>
            <a:r>
              <a:rPr lang="cs-CZ" altLang="cs-CZ" sz="1800" dirty="0" smtClean="0"/>
              <a:t>.  </a:t>
            </a:r>
          </a:p>
        </p:txBody>
      </p:sp>
      <p:sp>
        <p:nvSpPr>
          <p:cNvPr id="10" name="Text Box 6"/>
          <p:cNvSpPr txBox="1">
            <a:spLocks noChangeArrowheads="1"/>
          </p:cNvSpPr>
          <p:nvPr/>
        </p:nvSpPr>
        <p:spPr bwMode="auto">
          <a:xfrm>
            <a:off x="395536" y="2433662"/>
            <a:ext cx="8496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Since</a:t>
            </a:r>
            <a:r>
              <a:rPr lang="cs-CZ" altLang="cs-CZ" sz="1800" dirty="0" smtClean="0"/>
              <a:t> </a:t>
            </a:r>
            <a:r>
              <a:rPr lang="cs-CZ" altLang="cs-CZ" sz="1800" dirty="0" err="1" smtClean="0"/>
              <a:t>the</a:t>
            </a:r>
            <a:r>
              <a:rPr lang="cs-CZ" altLang="cs-CZ" sz="1800" dirty="0" smtClean="0"/>
              <a:t> </a:t>
            </a:r>
            <a:r>
              <a:rPr lang="cs-CZ" altLang="cs-CZ" sz="1800" dirty="0" smtClean="0">
                <a:solidFill>
                  <a:srgbClr val="0000FF"/>
                </a:solidFill>
              </a:rPr>
              <a:t>magnitude </a:t>
            </a:r>
            <a:r>
              <a:rPr lang="cs-CZ" altLang="cs-CZ" sz="1800" dirty="0" err="1" smtClean="0">
                <a:solidFill>
                  <a:srgbClr val="0000FF"/>
                </a:solidFill>
              </a:rPr>
              <a:t>of</a:t>
            </a:r>
            <a:r>
              <a:rPr lang="cs-CZ" altLang="cs-CZ" sz="1800" dirty="0" smtClean="0">
                <a:solidFill>
                  <a:srgbClr val="0000FF"/>
                </a:solidFill>
              </a:rPr>
              <a:t> </a:t>
            </a:r>
            <a:r>
              <a:rPr lang="cs-CZ" altLang="cs-CZ" sz="1800" dirty="0" err="1" smtClean="0">
                <a:solidFill>
                  <a:srgbClr val="0000FF"/>
                </a:solidFill>
              </a:rPr>
              <a:t>velocity</a:t>
            </a:r>
            <a:r>
              <a:rPr lang="cs-CZ" altLang="cs-CZ" sz="1800" dirty="0" smtClean="0">
                <a:solidFill>
                  <a:srgbClr val="0000FF"/>
                </a:solidFill>
              </a:rPr>
              <a:t> </a:t>
            </a:r>
            <a:r>
              <a:rPr lang="cs-CZ" altLang="cs-CZ" sz="1800" dirty="0" err="1" smtClean="0">
                <a:solidFill>
                  <a:srgbClr val="0000FF"/>
                </a:solidFill>
              </a:rPr>
              <a:t>is</a:t>
            </a:r>
            <a:r>
              <a:rPr lang="cs-CZ" altLang="cs-CZ" sz="1800" dirty="0" smtClean="0">
                <a:solidFill>
                  <a:srgbClr val="0000FF"/>
                </a:solidFill>
              </a:rPr>
              <a:t> </a:t>
            </a:r>
            <a:r>
              <a:rPr lang="cs-CZ" altLang="cs-CZ" sz="1800" dirty="0" err="1" smtClean="0">
                <a:solidFill>
                  <a:srgbClr val="0000FF"/>
                </a:solidFill>
              </a:rPr>
              <a:t>constant</a:t>
            </a:r>
            <a:r>
              <a:rPr lang="cs-CZ" altLang="cs-CZ" sz="1800" dirty="0" smtClean="0"/>
              <a:t> </a:t>
            </a:r>
            <a:r>
              <a:rPr lang="cs-CZ" altLang="cs-CZ" sz="1800" dirty="0" err="1" smtClean="0"/>
              <a:t>inside</a:t>
            </a:r>
            <a:r>
              <a:rPr lang="cs-CZ" altLang="cs-CZ" sz="1800" dirty="0" smtClean="0"/>
              <a:t> </a:t>
            </a:r>
            <a:r>
              <a:rPr lang="cs-CZ" altLang="cs-CZ" sz="1800" dirty="0" err="1" smtClean="0"/>
              <a:t>the</a:t>
            </a:r>
            <a:r>
              <a:rPr lang="cs-CZ" altLang="cs-CZ" sz="1800" dirty="0" smtClean="0"/>
              <a:t> D </a:t>
            </a:r>
            <a:r>
              <a:rPr lang="cs-CZ" altLang="cs-CZ" sz="1800" dirty="0" err="1" smtClean="0"/>
              <a:t>electrode</a:t>
            </a:r>
            <a:r>
              <a:rPr lang="cs-CZ" altLang="cs-CZ" sz="1800" dirty="0" smtClean="0"/>
              <a:t> (</a:t>
            </a:r>
            <a:r>
              <a:rPr lang="cs-CZ" altLang="cs-CZ" sz="1800" dirty="0" err="1" smtClean="0"/>
              <a:t>magnetic</a:t>
            </a:r>
            <a:r>
              <a:rPr lang="cs-CZ" altLang="cs-CZ" sz="1800" dirty="0" smtClean="0"/>
              <a:t> </a:t>
            </a:r>
            <a:r>
              <a:rPr lang="cs-CZ" altLang="cs-CZ" sz="1800" dirty="0" err="1" smtClean="0"/>
              <a:t>field</a:t>
            </a:r>
            <a:r>
              <a:rPr lang="cs-CZ" altLang="cs-CZ" sz="1800" dirty="0" smtClean="0"/>
              <a:t> </a:t>
            </a:r>
            <a:r>
              <a:rPr lang="cs-CZ" altLang="cs-CZ" sz="1800" dirty="0" err="1" smtClean="0"/>
              <a:t>only</a:t>
            </a:r>
            <a:r>
              <a:rPr lang="cs-CZ" altLang="cs-CZ" sz="1800" dirty="0" smtClean="0"/>
              <a:t> </a:t>
            </a:r>
            <a:r>
              <a:rPr lang="cs-CZ" altLang="cs-CZ" sz="1800" dirty="0" err="1" smtClean="0"/>
              <a:t>changes</a:t>
            </a:r>
            <a:r>
              <a:rPr lang="cs-CZ" altLang="cs-CZ" sz="1800" dirty="0" smtClean="0"/>
              <a:t> </a:t>
            </a:r>
            <a:r>
              <a:rPr lang="cs-CZ" altLang="cs-CZ" sz="1800" dirty="0" err="1" smtClean="0"/>
              <a:t>the</a:t>
            </a:r>
            <a:r>
              <a:rPr lang="cs-CZ" altLang="cs-CZ" sz="1800" dirty="0" smtClean="0"/>
              <a:t> </a:t>
            </a:r>
            <a:r>
              <a:rPr lang="cs-CZ" altLang="cs-CZ" sz="1800" dirty="0" err="1" smtClean="0"/>
              <a:t>direction</a:t>
            </a:r>
            <a:r>
              <a:rPr lang="cs-CZ" altLang="cs-CZ" sz="1800" dirty="0" smtClean="0"/>
              <a:t>, not magnitude), </a:t>
            </a:r>
            <a:r>
              <a:rPr lang="cs-CZ" altLang="cs-CZ" sz="1800" dirty="0" err="1" smtClean="0"/>
              <a:t>we</a:t>
            </a:r>
            <a:r>
              <a:rPr lang="cs-CZ" altLang="cs-CZ" sz="1800" dirty="0" smtClean="0"/>
              <a:t> </a:t>
            </a:r>
            <a:r>
              <a:rPr lang="cs-CZ" altLang="cs-CZ" sz="1800" dirty="0" err="1" smtClean="0"/>
              <a:t>can</a:t>
            </a:r>
            <a:r>
              <a:rPr lang="cs-CZ" altLang="cs-CZ" sz="1800" dirty="0" smtClean="0"/>
              <a:t> </a:t>
            </a:r>
            <a:r>
              <a:rPr lang="cs-CZ" altLang="cs-CZ" sz="1800" dirty="0" err="1" smtClean="0"/>
              <a:t>deduce</a:t>
            </a:r>
            <a:r>
              <a:rPr lang="cs-CZ" altLang="cs-CZ" sz="1800" dirty="0" smtClean="0"/>
              <a:t> a </a:t>
            </a:r>
            <a:r>
              <a:rPr lang="cs-CZ" altLang="cs-CZ" sz="1800" dirty="0" err="1" smtClean="0"/>
              <a:t>formula</a:t>
            </a:r>
            <a:r>
              <a:rPr lang="cs-CZ" altLang="cs-CZ" sz="1800" dirty="0" smtClean="0"/>
              <a:t> </a:t>
            </a:r>
            <a:r>
              <a:rPr lang="cs-CZ" altLang="cs-CZ" sz="1800" dirty="0" err="1" smtClean="0"/>
              <a:t>for</a:t>
            </a:r>
            <a:r>
              <a:rPr lang="cs-CZ" altLang="cs-CZ" sz="1800" dirty="0" smtClean="0"/>
              <a:t> </a:t>
            </a:r>
            <a:r>
              <a:rPr lang="cs-CZ" altLang="cs-CZ" sz="1800" dirty="0" err="1" smtClean="0"/>
              <a:t>the</a:t>
            </a:r>
            <a:r>
              <a:rPr lang="cs-CZ" altLang="cs-CZ" sz="1800" dirty="0" smtClean="0"/>
              <a:t> </a:t>
            </a:r>
            <a:r>
              <a:rPr lang="cs-CZ" altLang="cs-CZ" sz="1800" dirty="0" err="1" smtClean="0">
                <a:solidFill>
                  <a:srgbClr val="0000FF"/>
                </a:solidFill>
              </a:rPr>
              <a:t>frequency</a:t>
            </a:r>
            <a:r>
              <a:rPr lang="cs-CZ" altLang="cs-CZ" sz="1800" dirty="0" smtClean="0">
                <a:solidFill>
                  <a:srgbClr val="0000FF"/>
                </a:solidFill>
              </a:rPr>
              <a:t> </a:t>
            </a:r>
            <a:r>
              <a:rPr lang="cs-CZ" altLang="cs-CZ" sz="1800" dirty="0" err="1" smtClean="0">
                <a:solidFill>
                  <a:srgbClr val="0000FF"/>
                </a:solidFill>
              </a:rPr>
              <a:t>of</a:t>
            </a:r>
            <a:r>
              <a:rPr lang="cs-CZ" altLang="cs-CZ" sz="1800" dirty="0" smtClean="0">
                <a:solidFill>
                  <a:srgbClr val="0000FF"/>
                </a:solidFill>
              </a:rPr>
              <a:t> </a:t>
            </a:r>
            <a:r>
              <a:rPr lang="cs-CZ" altLang="cs-CZ" sz="1800" dirty="0" err="1" smtClean="0">
                <a:solidFill>
                  <a:srgbClr val="0000FF"/>
                </a:solidFill>
              </a:rPr>
              <a:t>the</a:t>
            </a:r>
            <a:r>
              <a:rPr lang="cs-CZ" altLang="cs-CZ" sz="1800" dirty="0" smtClean="0">
                <a:solidFill>
                  <a:srgbClr val="0000FF"/>
                </a:solidFill>
              </a:rPr>
              <a:t> AC </a:t>
            </a:r>
            <a:r>
              <a:rPr lang="cs-CZ" altLang="cs-CZ" sz="1800" dirty="0" err="1" smtClean="0">
                <a:solidFill>
                  <a:srgbClr val="0000FF"/>
                </a:solidFill>
              </a:rPr>
              <a:t>voltage</a:t>
            </a:r>
            <a:r>
              <a:rPr lang="cs-CZ" altLang="cs-CZ" sz="1800" dirty="0" smtClean="0">
                <a:solidFill>
                  <a:srgbClr val="0000FF"/>
                </a:solidFill>
              </a:rPr>
              <a:t> </a:t>
            </a:r>
            <a:r>
              <a:rPr lang="cs-CZ" altLang="cs-CZ" sz="1800" dirty="0" err="1" smtClean="0"/>
              <a:t>from</a:t>
            </a:r>
            <a:r>
              <a:rPr lang="cs-CZ" altLang="cs-CZ" sz="1800" dirty="0" smtClean="0"/>
              <a:t> </a:t>
            </a:r>
            <a:r>
              <a:rPr lang="cs-CZ" altLang="cs-CZ" sz="1800" dirty="0" err="1" smtClean="0"/>
              <a:t>the</a:t>
            </a:r>
            <a:r>
              <a:rPr lang="cs-CZ" altLang="cs-CZ" sz="1800" dirty="0" smtClean="0"/>
              <a:t> balance </a:t>
            </a:r>
            <a:r>
              <a:rPr lang="cs-CZ" altLang="cs-CZ" sz="1800" dirty="0" err="1" smtClean="0"/>
              <a:t>between</a:t>
            </a:r>
            <a:r>
              <a:rPr lang="cs-CZ" altLang="cs-CZ" sz="1800" dirty="0" smtClean="0"/>
              <a:t> </a:t>
            </a:r>
            <a:r>
              <a:rPr lang="cs-CZ" altLang="cs-CZ" sz="1800" dirty="0" err="1" smtClean="0">
                <a:solidFill>
                  <a:srgbClr val="0000FF"/>
                </a:solidFill>
              </a:rPr>
              <a:t>centrifugal</a:t>
            </a:r>
            <a:r>
              <a:rPr lang="cs-CZ" altLang="cs-CZ" sz="1800" dirty="0" smtClean="0"/>
              <a:t> and </a:t>
            </a:r>
            <a:r>
              <a:rPr lang="cs-CZ" altLang="cs-CZ" sz="1800" dirty="0" err="1" smtClean="0">
                <a:solidFill>
                  <a:srgbClr val="0000FF"/>
                </a:solidFill>
              </a:rPr>
              <a:t>Lorentz</a:t>
            </a:r>
            <a:r>
              <a:rPr lang="cs-CZ" altLang="cs-CZ" sz="1800" dirty="0" smtClean="0"/>
              <a:t> </a:t>
            </a:r>
            <a:r>
              <a:rPr lang="cs-CZ" altLang="cs-CZ" sz="1800" dirty="0" err="1" smtClean="0"/>
              <a:t>forces</a:t>
            </a:r>
            <a:r>
              <a:rPr lang="cs-CZ" altLang="cs-CZ" sz="1800" dirty="0" smtClean="0"/>
              <a:t>.</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5013175"/>
            <a:ext cx="3256997" cy="1609339"/>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3571335337"/>
              </p:ext>
            </p:extLst>
          </p:nvPr>
        </p:nvGraphicFramePr>
        <p:xfrm>
          <a:off x="971600" y="3651497"/>
          <a:ext cx="2627312" cy="655637"/>
        </p:xfrm>
        <a:graphic>
          <a:graphicData uri="http://schemas.openxmlformats.org/presentationml/2006/ole">
            <mc:AlternateContent xmlns:mc="http://schemas.openxmlformats.org/markup-compatibility/2006">
              <mc:Choice xmlns:v="urn:schemas-microsoft-com:vml" Requires="v">
                <p:oleObj spid="_x0000_s26679" name="Equation" r:id="rId4" imgW="1676160" imgH="419040" progId="Equation.DSMT4">
                  <p:embed/>
                </p:oleObj>
              </mc:Choice>
              <mc:Fallback>
                <p:oleObj name="Equation" r:id="rId4" imgW="1676160" imgH="419040" progId="Equation.DSMT4">
                  <p:embed/>
                  <p:pic>
                    <p:nvPicPr>
                      <p:cNvPr id="0" name="Objekt 6"/>
                      <p:cNvPicPr>
                        <a:picLocks noChangeAspect="1" noChangeArrowheads="1"/>
                      </p:cNvPicPr>
                      <p:nvPr/>
                    </p:nvPicPr>
                    <p:blipFill>
                      <a:blip r:embed="rId5"/>
                      <a:srcRect/>
                      <a:stretch>
                        <a:fillRect/>
                      </a:stretch>
                    </p:blipFill>
                    <p:spPr bwMode="auto">
                      <a:xfrm>
                        <a:off x="971600" y="3651497"/>
                        <a:ext cx="2627312" cy="655637"/>
                      </a:xfrm>
                      <a:prstGeom prst="rect">
                        <a:avLst/>
                      </a:prstGeom>
                      <a:noFill/>
                      <a:ln>
                        <a:noFill/>
                      </a:ln>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2768565900"/>
              </p:ext>
            </p:extLst>
          </p:nvPr>
        </p:nvGraphicFramePr>
        <p:xfrm>
          <a:off x="3985022" y="3648080"/>
          <a:ext cx="1174750" cy="615950"/>
        </p:xfrm>
        <a:graphic>
          <a:graphicData uri="http://schemas.openxmlformats.org/presentationml/2006/ole">
            <mc:AlternateContent xmlns:mc="http://schemas.openxmlformats.org/markup-compatibility/2006">
              <mc:Choice xmlns:v="urn:schemas-microsoft-com:vml" Requires="v">
                <p:oleObj spid="_x0000_s26680" name="Equation" r:id="rId6" imgW="749160" imgH="393480" progId="Equation.DSMT4">
                  <p:embed/>
                </p:oleObj>
              </mc:Choice>
              <mc:Fallback>
                <p:oleObj name="Equation" r:id="rId6" imgW="749160" imgH="393480" progId="Equation.DSMT4">
                  <p:embed/>
                  <p:pic>
                    <p:nvPicPr>
                      <p:cNvPr id="0" name=""/>
                      <p:cNvPicPr>
                        <a:picLocks noChangeAspect="1" noChangeArrowheads="1"/>
                      </p:cNvPicPr>
                      <p:nvPr/>
                    </p:nvPicPr>
                    <p:blipFill>
                      <a:blip r:embed="rId7"/>
                      <a:srcRect/>
                      <a:stretch>
                        <a:fillRect/>
                      </a:stretch>
                    </p:blipFill>
                    <p:spPr bwMode="auto">
                      <a:xfrm>
                        <a:off x="3985022" y="3648080"/>
                        <a:ext cx="1174750" cy="615950"/>
                      </a:xfrm>
                      <a:prstGeom prst="rect">
                        <a:avLst/>
                      </a:prstGeom>
                      <a:noFill/>
                      <a:ln>
                        <a:noFill/>
                      </a:ln>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1867050068"/>
              </p:ext>
            </p:extLst>
          </p:nvPr>
        </p:nvGraphicFramePr>
        <p:xfrm>
          <a:off x="6197600" y="3573463"/>
          <a:ext cx="1001713" cy="719137"/>
        </p:xfrm>
        <a:graphic>
          <a:graphicData uri="http://schemas.openxmlformats.org/presentationml/2006/ole">
            <mc:AlternateContent xmlns:mc="http://schemas.openxmlformats.org/markup-compatibility/2006">
              <mc:Choice xmlns:v="urn:schemas-microsoft-com:vml" Requires="v">
                <p:oleObj spid="_x0000_s26681" name="Equation" r:id="rId8" imgW="545760" imgH="393480" progId="Equation.DSMT4">
                  <p:embed/>
                </p:oleObj>
              </mc:Choice>
              <mc:Fallback>
                <p:oleObj name="Equation" r:id="rId8" imgW="545760" imgH="393480" progId="Equation.DSMT4">
                  <p:embed/>
                  <p:pic>
                    <p:nvPicPr>
                      <p:cNvPr id="0" name=""/>
                      <p:cNvPicPr>
                        <a:picLocks noChangeAspect="1" noChangeArrowheads="1"/>
                      </p:cNvPicPr>
                      <p:nvPr/>
                    </p:nvPicPr>
                    <p:blipFill>
                      <a:blip r:embed="rId9"/>
                      <a:srcRect/>
                      <a:stretch>
                        <a:fillRect/>
                      </a:stretch>
                    </p:blipFill>
                    <p:spPr bwMode="auto">
                      <a:xfrm>
                        <a:off x="6197600" y="3573463"/>
                        <a:ext cx="1001713" cy="719137"/>
                      </a:xfrm>
                      <a:prstGeom prst="rect">
                        <a:avLst/>
                      </a:prstGeom>
                      <a:solidFill>
                        <a:srgbClr val="FFFF99"/>
                      </a:solidFill>
                      <a:ln>
                        <a:solidFill>
                          <a:schemeClr val="tx1"/>
                        </a:solidFill>
                      </a:ln>
                    </p:spPr>
                  </p:pic>
                </p:oleObj>
              </mc:Fallback>
            </mc:AlternateContent>
          </a:graphicData>
        </a:graphic>
      </p:graphicFrame>
      <p:sp>
        <p:nvSpPr>
          <p:cNvPr id="14" name="Text Box 6"/>
          <p:cNvSpPr txBox="1">
            <a:spLocks noChangeArrowheads="1"/>
          </p:cNvSpPr>
          <p:nvPr/>
        </p:nvSpPr>
        <p:spPr bwMode="auto">
          <a:xfrm>
            <a:off x="395536" y="4532927"/>
            <a:ext cx="8496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The</a:t>
            </a:r>
            <a:r>
              <a:rPr lang="cs-CZ" altLang="cs-CZ" sz="1800" dirty="0" smtClean="0"/>
              <a:t> last </a:t>
            </a:r>
            <a:r>
              <a:rPr lang="cs-CZ" altLang="cs-CZ" sz="1800" dirty="0" err="1" smtClean="0"/>
              <a:t>formula</a:t>
            </a:r>
            <a:r>
              <a:rPr lang="cs-CZ" altLang="cs-CZ" sz="1800" dirty="0" smtClean="0"/>
              <a:t> </a:t>
            </a:r>
            <a:r>
              <a:rPr lang="cs-CZ" altLang="cs-CZ" sz="1800" dirty="0" err="1" smtClean="0"/>
              <a:t>determines</a:t>
            </a:r>
            <a:r>
              <a:rPr lang="cs-CZ" altLang="cs-CZ" sz="1800" dirty="0" smtClean="0"/>
              <a:t> a </a:t>
            </a:r>
            <a:r>
              <a:rPr lang="cs-CZ" altLang="cs-CZ" sz="1800" dirty="0" err="1" smtClean="0">
                <a:solidFill>
                  <a:srgbClr val="0000FF"/>
                </a:solidFill>
              </a:rPr>
              <a:t>cyclotron</a:t>
            </a:r>
            <a:r>
              <a:rPr lang="cs-CZ" altLang="cs-CZ" sz="1800" dirty="0" smtClean="0">
                <a:solidFill>
                  <a:srgbClr val="0000FF"/>
                </a:solidFill>
              </a:rPr>
              <a:t> </a:t>
            </a:r>
            <a:r>
              <a:rPr lang="cs-CZ" altLang="cs-CZ" sz="1800" dirty="0" err="1" smtClean="0">
                <a:solidFill>
                  <a:srgbClr val="0000FF"/>
                </a:solidFill>
              </a:rPr>
              <a:t>frequency</a:t>
            </a:r>
            <a:r>
              <a:rPr lang="cs-CZ" altLang="cs-CZ" sz="1800" dirty="0" smtClean="0"/>
              <a:t>, </a:t>
            </a:r>
            <a:r>
              <a:rPr lang="cs-CZ" altLang="cs-CZ" sz="1800" dirty="0" err="1" smtClean="0"/>
              <a:t>which</a:t>
            </a:r>
            <a:r>
              <a:rPr lang="cs-CZ" altLang="cs-CZ" sz="1800" dirty="0" smtClean="0"/>
              <a:t> </a:t>
            </a:r>
            <a:r>
              <a:rPr lang="cs-CZ" altLang="cs-CZ" sz="1800" dirty="0" err="1" smtClean="0"/>
              <a:t>is</a:t>
            </a:r>
            <a:r>
              <a:rPr lang="cs-CZ" altLang="cs-CZ" sz="1800" dirty="0" smtClean="0"/>
              <a:t> independent on </a:t>
            </a:r>
            <a:r>
              <a:rPr lang="cs-CZ" altLang="cs-CZ" sz="1800" dirty="0" err="1" smtClean="0"/>
              <a:t>the</a:t>
            </a:r>
            <a:r>
              <a:rPr lang="cs-CZ" altLang="cs-CZ" sz="1800" dirty="0" smtClean="0"/>
              <a:t> </a:t>
            </a:r>
            <a:r>
              <a:rPr lang="cs-CZ" altLang="cs-CZ" sz="1800" dirty="0" err="1" smtClean="0"/>
              <a:t>radius</a:t>
            </a:r>
            <a:r>
              <a:rPr lang="cs-CZ" altLang="cs-CZ" sz="1800" dirty="0" smtClean="0"/>
              <a:t> </a:t>
            </a:r>
            <a:r>
              <a:rPr lang="cs-CZ" altLang="cs-CZ" sz="1800" i="1" dirty="0" smtClean="0">
                <a:solidFill>
                  <a:srgbClr val="0000FF"/>
                </a:solidFill>
              </a:rPr>
              <a:t>r</a:t>
            </a:r>
            <a:r>
              <a:rPr lang="cs-CZ" altLang="cs-CZ" sz="1800" dirty="0" smtClean="0"/>
              <a:t>. </a:t>
            </a:r>
          </a:p>
        </p:txBody>
      </p:sp>
    </p:spTree>
    <p:extLst>
      <p:ext uri="{BB962C8B-B14F-4D97-AF65-F5344CB8AC3E}">
        <p14:creationId xmlns:p14="http://schemas.microsoft.com/office/powerpoint/2010/main" val="24122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96875" y="260648"/>
            <a:ext cx="84963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b="1" u="sng" dirty="0" err="1" smtClean="0"/>
              <a:t>Example</a:t>
            </a:r>
            <a:r>
              <a:rPr lang="cs-CZ" altLang="cs-CZ" sz="1800" b="1" u="sng" dirty="0" smtClean="0"/>
              <a:t>:</a:t>
            </a:r>
            <a:r>
              <a:rPr lang="cs-CZ" altLang="cs-CZ" sz="1800" dirty="0" smtClean="0"/>
              <a:t> A </a:t>
            </a:r>
            <a:r>
              <a:rPr lang="cs-CZ" altLang="cs-CZ" sz="1800" dirty="0" err="1" smtClean="0"/>
              <a:t>cyclotron</a:t>
            </a:r>
            <a:r>
              <a:rPr lang="cs-CZ" altLang="cs-CZ" sz="1800" dirty="0" smtClean="0"/>
              <a:t> </a:t>
            </a:r>
            <a:r>
              <a:rPr lang="cs-CZ" altLang="cs-CZ" sz="1800" dirty="0" err="1" smtClean="0"/>
              <a:t>accelerates</a:t>
            </a:r>
            <a:r>
              <a:rPr lang="cs-CZ" altLang="cs-CZ" sz="1800" dirty="0" smtClean="0"/>
              <a:t> </a:t>
            </a:r>
            <a:r>
              <a:rPr lang="cs-CZ" altLang="cs-CZ" sz="1800" dirty="0" err="1" smtClean="0"/>
              <a:t>deuterons</a:t>
            </a:r>
            <a:r>
              <a:rPr lang="cs-CZ" altLang="cs-CZ" sz="1800" dirty="0" smtClean="0"/>
              <a:t> </a:t>
            </a:r>
            <a:r>
              <a:rPr lang="cs-CZ" altLang="cs-CZ" sz="1800" dirty="0" err="1" smtClean="0"/>
              <a:t>of</a:t>
            </a:r>
            <a:r>
              <a:rPr lang="cs-CZ" altLang="cs-CZ" sz="1800" dirty="0" smtClean="0"/>
              <a:t> </a:t>
            </a:r>
            <a:r>
              <a:rPr lang="cs-CZ" altLang="cs-CZ" sz="1800" dirty="0" err="1" smtClean="0"/>
              <a:t>mass</a:t>
            </a:r>
            <a:r>
              <a:rPr lang="cs-CZ" altLang="cs-CZ" sz="1800" dirty="0" smtClean="0"/>
              <a:t> </a:t>
            </a:r>
            <a:r>
              <a:rPr lang="cs-CZ" altLang="cs-CZ" sz="1800" i="1" dirty="0" smtClean="0">
                <a:solidFill>
                  <a:srgbClr val="0000FF"/>
                </a:solidFill>
              </a:rPr>
              <a:t>m</a:t>
            </a:r>
            <a:r>
              <a:rPr lang="cs-CZ" altLang="cs-CZ" sz="1800" dirty="0" smtClean="0"/>
              <a:t>=3.3x10</a:t>
            </a:r>
            <a:r>
              <a:rPr lang="cs-CZ" altLang="cs-CZ" sz="1800" baseline="30000" dirty="0" smtClean="0"/>
              <a:t>-27</a:t>
            </a:r>
            <a:r>
              <a:rPr lang="cs-CZ" altLang="cs-CZ" sz="1800" dirty="0" smtClean="0"/>
              <a:t> kg. </a:t>
            </a:r>
            <a:r>
              <a:rPr lang="cs-CZ" altLang="cs-CZ" sz="1800" dirty="0" err="1" smtClean="0"/>
              <a:t>The</a:t>
            </a:r>
            <a:r>
              <a:rPr lang="cs-CZ" altLang="cs-CZ" sz="1800" dirty="0" smtClean="0"/>
              <a:t> </a:t>
            </a:r>
            <a:r>
              <a:rPr lang="cs-CZ" altLang="cs-CZ" sz="1800" dirty="0" err="1" smtClean="0"/>
              <a:t>potential</a:t>
            </a:r>
            <a:r>
              <a:rPr lang="cs-CZ" altLang="cs-CZ" sz="1800" dirty="0" smtClean="0"/>
              <a:t> </a:t>
            </a:r>
            <a:r>
              <a:rPr lang="cs-CZ" altLang="cs-CZ" sz="1800" dirty="0" err="1" smtClean="0"/>
              <a:t>difference</a:t>
            </a:r>
            <a:r>
              <a:rPr lang="cs-CZ" altLang="cs-CZ" sz="1800" dirty="0" smtClean="0"/>
              <a:t> </a:t>
            </a:r>
            <a:r>
              <a:rPr lang="cs-CZ" altLang="cs-CZ" sz="1800" dirty="0" err="1" smtClean="0"/>
              <a:t>between</a:t>
            </a:r>
            <a:r>
              <a:rPr lang="cs-CZ" altLang="cs-CZ" sz="1800" dirty="0" smtClean="0"/>
              <a:t> D </a:t>
            </a:r>
            <a:r>
              <a:rPr lang="cs-CZ" altLang="cs-CZ" sz="1800" dirty="0" err="1" smtClean="0"/>
              <a:t>electrodes</a:t>
            </a:r>
            <a:r>
              <a:rPr lang="cs-CZ" altLang="cs-CZ" sz="1800" dirty="0" smtClean="0"/>
              <a:t> </a:t>
            </a:r>
            <a:r>
              <a:rPr lang="cs-CZ" altLang="cs-CZ" sz="1800" dirty="0" err="1" smtClean="0"/>
              <a:t>is</a:t>
            </a:r>
            <a:r>
              <a:rPr lang="cs-CZ" altLang="cs-CZ" sz="1800" dirty="0" smtClean="0"/>
              <a:t> </a:t>
            </a:r>
            <a:r>
              <a:rPr lang="cs-CZ" altLang="cs-CZ" sz="1800" i="1" dirty="0" smtClean="0">
                <a:solidFill>
                  <a:srgbClr val="0000FF"/>
                </a:solidFill>
              </a:rPr>
              <a:t>U</a:t>
            </a:r>
            <a:r>
              <a:rPr lang="cs-CZ" altLang="cs-CZ" sz="1800" dirty="0" smtClean="0"/>
              <a:t>= 50 </a:t>
            </a:r>
            <a:r>
              <a:rPr lang="cs-CZ" altLang="cs-CZ" sz="1800" dirty="0" err="1" smtClean="0"/>
              <a:t>kV</a:t>
            </a:r>
            <a:r>
              <a:rPr lang="cs-CZ" altLang="cs-CZ" sz="1800" dirty="0" smtClean="0"/>
              <a:t>, </a:t>
            </a:r>
            <a:r>
              <a:rPr lang="cs-CZ" altLang="cs-CZ" sz="1800" dirty="0" err="1" smtClean="0"/>
              <a:t>the</a:t>
            </a:r>
            <a:r>
              <a:rPr lang="cs-CZ" altLang="cs-CZ" sz="1800" dirty="0" smtClean="0"/>
              <a:t> </a:t>
            </a:r>
            <a:r>
              <a:rPr lang="cs-CZ" altLang="cs-CZ" sz="1800" dirty="0" err="1" smtClean="0"/>
              <a:t>magnetic</a:t>
            </a:r>
            <a:r>
              <a:rPr lang="cs-CZ" altLang="cs-CZ" sz="1800" dirty="0" smtClean="0"/>
              <a:t> </a:t>
            </a:r>
            <a:r>
              <a:rPr lang="cs-CZ" altLang="cs-CZ" sz="1800" dirty="0" err="1" smtClean="0"/>
              <a:t>field</a:t>
            </a:r>
            <a:r>
              <a:rPr lang="cs-CZ" altLang="cs-CZ" sz="1800" dirty="0" smtClean="0"/>
              <a:t> </a:t>
            </a:r>
            <a:r>
              <a:rPr lang="cs-CZ" altLang="cs-CZ" sz="1800" i="1" dirty="0" smtClean="0">
                <a:solidFill>
                  <a:srgbClr val="0000FF"/>
                </a:solidFill>
              </a:rPr>
              <a:t>B</a:t>
            </a:r>
            <a:r>
              <a:rPr lang="cs-CZ" altLang="cs-CZ" sz="1800" dirty="0" smtClean="0"/>
              <a:t>= 1.5 T and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leaves</a:t>
            </a:r>
            <a:r>
              <a:rPr lang="cs-CZ" altLang="cs-CZ" sz="1800" dirty="0" smtClean="0"/>
              <a:t> </a:t>
            </a:r>
            <a:r>
              <a:rPr lang="cs-CZ" altLang="cs-CZ" sz="1800" dirty="0" err="1" smtClean="0"/>
              <a:t>the</a:t>
            </a:r>
            <a:r>
              <a:rPr lang="cs-CZ" altLang="cs-CZ" sz="1800" dirty="0" smtClean="0"/>
              <a:t> </a:t>
            </a:r>
            <a:r>
              <a:rPr lang="cs-CZ" altLang="cs-CZ" sz="1800" dirty="0" err="1" smtClean="0"/>
              <a:t>cyclotron</a:t>
            </a:r>
            <a:r>
              <a:rPr lang="cs-CZ" altLang="cs-CZ" sz="1800" dirty="0" smtClean="0"/>
              <a:t> </a:t>
            </a:r>
            <a:r>
              <a:rPr lang="cs-CZ" altLang="cs-CZ" sz="1800" dirty="0" err="1" smtClean="0"/>
              <a:t>with</a:t>
            </a:r>
            <a:r>
              <a:rPr lang="cs-CZ" altLang="cs-CZ" sz="1800" dirty="0" smtClean="0"/>
              <a:t> </a:t>
            </a:r>
            <a:r>
              <a:rPr lang="cs-CZ" altLang="cs-CZ" sz="1800" dirty="0" err="1" smtClean="0"/>
              <a:t>energy</a:t>
            </a:r>
            <a:r>
              <a:rPr lang="cs-CZ" altLang="cs-CZ" sz="1800" dirty="0" smtClean="0"/>
              <a:t> </a:t>
            </a:r>
            <a:r>
              <a:rPr lang="cs-CZ" altLang="cs-CZ" sz="1800" i="1" dirty="0" err="1" smtClean="0">
                <a:solidFill>
                  <a:srgbClr val="0000FF"/>
                </a:solidFill>
              </a:rPr>
              <a:t>E</a:t>
            </a:r>
            <a:r>
              <a:rPr lang="cs-CZ" altLang="cs-CZ" sz="1800" i="1" baseline="-25000" dirty="0" err="1" smtClean="0">
                <a:solidFill>
                  <a:srgbClr val="0000FF"/>
                </a:solidFill>
              </a:rPr>
              <a:t>max</a:t>
            </a:r>
            <a:r>
              <a:rPr lang="cs-CZ" altLang="cs-CZ" sz="1800" dirty="0" smtClean="0"/>
              <a:t>= 16 </a:t>
            </a:r>
            <a:r>
              <a:rPr lang="cs-CZ" altLang="cs-CZ" sz="1800" dirty="0" err="1" smtClean="0"/>
              <a:t>MeV</a:t>
            </a:r>
            <a:r>
              <a:rPr lang="cs-CZ" altLang="cs-CZ" sz="1800" dirty="0" smtClean="0"/>
              <a:t>. </a:t>
            </a:r>
          </a:p>
          <a:p>
            <a:pPr algn="just" eaLnBrk="1" hangingPunct="1">
              <a:spcBef>
                <a:spcPct val="50000"/>
              </a:spcBef>
              <a:buFontTx/>
              <a:buNone/>
            </a:pPr>
            <a:r>
              <a:rPr lang="cs-CZ" altLang="cs-CZ" sz="1800" dirty="0" err="1" smtClean="0"/>
              <a:t>Determine</a:t>
            </a:r>
            <a:r>
              <a:rPr lang="cs-CZ" altLang="cs-CZ" sz="1800" dirty="0" smtClean="0"/>
              <a:t>: a) </a:t>
            </a:r>
            <a:r>
              <a:rPr lang="cs-CZ" altLang="cs-CZ" sz="1800" dirty="0" err="1" smtClean="0"/>
              <a:t>the</a:t>
            </a:r>
            <a:r>
              <a:rPr lang="cs-CZ" altLang="cs-CZ" sz="1800" dirty="0" smtClean="0"/>
              <a:t> </a:t>
            </a:r>
            <a:r>
              <a:rPr lang="cs-CZ" altLang="cs-CZ" sz="1800" dirty="0" err="1" smtClean="0"/>
              <a:t>cyclotron</a:t>
            </a:r>
            <a:r>
              <a:rPr lang="cs-CZ" altLang="cs-CZ" sz="1800" dirty="0" smtClean="0"/>
              <a:t> </a:t>
            </a:r>
            <a:r>
              <a:rPr lang="cs-CZ" altLang="cs-CZ" sz="1800" dirty="0" err="1" smtClean="0"/>
              <a:t>frequency</a:t>
            </a:r>
            <a:r>
              <a:rPr lang="cs-CZ" altLang="cs-CZ" sz="1800" dirty="0" smtClean="0"/>
              <a:t>, b) </a:t>
            </a:r>
            <a:r>
              <a:rPr lang="cs-CZ" altLang="cs-CZ" sz="1800" dirty="0" err="1" smtClean="0"/>
              <a:t>how</a:t>
            </a:r>
            <a:r>
              <a:rPr lang="cs-CZ" altLang="cs-CZ" sz="1800" dirty="0" smtClean="0"/>
              <a:t> many </a:t>
            </a:r>
            <a:r>
              <a:rPr lang="cs-CZ" altLang="cs-CZ" sz="1800" dirty="0" err="1" smtClean="0"/>
              <a:t>times</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passes</a:t>
            </a:r>
            <a:r>
              <a:rPr lang="cs-CZ" altLang="cs-CZ" sz="1800" dirty="0" smtClean="0"/>
              <a:t> </a:t>
            </a:r>
            <a:r>
              <a:rPr lang="cs-CZ" altLang="cs-CZ" sz="1800" dirty="0" err="1" smtClean="0"/>
              <a:t>through</a:t>
            </a:r>
            <a:r>
              <a:rPr lang="cs-CZ" altLang="cs-CZ" sz="1800" dirty="0" smtClean="0"/>
              <a:t> </a:t>
            </a:r>
            <a:r>
              <a:rPr lang="cs-CZ" altLang="cs-CZ" sz="1800" dirty="0" err="1" smtClean="0"/>
              <a:t>the</a:t>
            </a:r>
            <a:r>
              <a:rPr lang="cs-CZ" altLang="cs-CZ" sz="1800" dirty="0" smtClean="0"/>
              <a:t> gap </a:t>
            </a:r>
            <a:r>
              <a:rPr lang="cs-CZ" altLang="cs-CZ" sz="1800" dirty="0" err="1" smtClean="0"/>
              <a:t>between</a:t>
            </a:r>
            <a:r>
              <a:rPr lang="cs-CZ" altLang="cs-CZ" sz="1800" dirty="0" smtClean="0"/>
              <a:t> </a:t>
            </a:r>
            <a:r>
              <a:rPr lang="cs-CZ" altLang="cs-CZ" sz="1800" dirty="0" err="1" smtClean="0"/>
              <a:t>electrodes</a:t>
            </a:r>
            <a:r>
              <a:rPr lang="cs-CZ" altLang="cs-CZ" sz="1800" dirty="0" smtClean="0"/>
              <a:t>, c) </a:t>
            </a:r>
            <a:r>
              <a:rPr lang="cs-CZ" altLang="cs-CZ" sz="1800" dirty="0" err="1" smtClean="0"/>
              <a:t>radius</a:t>
            </a:r>
            <a:r>
              <a:rPr lang="cs-CZ" altLang="cs-CZ" sz="1800" dirty="0" smtClean="0"/>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cyclotron</a:t>
            </a:r>
            <a:endParaRPr lang="cs-CZ" altLang="cs-CZ" sz="1800" dirty="0" smtClean="0"/>
          </a:p>
        </p:txBody>
      </p:sp>
      <p:sp>
        <p:nvSpPr>
          <p:cNvPr id="5" name="Text Box 6"/>
          <p:cNvSpPr txBox="1">
            <a:spLocks noChangeArrowheads="1"/>
          </p:cNvSpPr>
          <p:nvPr/>
        </p:nvSpPr>
        <p:spPr bwMode="auto">
          <a:xfrm>
            <a:off x="395536" y="2073622"/>
            <a:ext cx="8496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smtClean="0"/>
              <a:t>a)</a:t>
            </a:r>
          </a:p>
        </p:txBody>
      </p:sp>
      <p:graphicFrame>
        <p:nvGraphicFramePr>
          <p:cNvPr id="7" name="Objekt 6"/>
          <p:cNvGraphicFramePr>
            <a:graphicFrameLocks noChangeAspect="1"/>
          </p:cNvGraphicFramePr>
          <p:nvPr>
            <p:extLst>
              <p:ext uri="{D42A27DB-BD31-4B8C-83A1-F6EECF244321}">
                <p14:modId xmlns:p14="http://schemas.microsoft.com/office/powerpoint/2010/main" val="1651304220"/>
              </p:ext>
            </p:extLst>
          </p:nvPr>
        </p:nvGraphicFramePr>
        <p:xfrm>
          <a:off x="1117128" y="2125291"/>
          <a:ext cx="5399088" cy="655637"/>
        </p:xfrm>
        <a:graphic>
          <a:graphicData uri="http://schemas.openxmlformats.org/presentationml/2006/ole">
            <mc:AlternateContent xmlns:mc="http://schemas.openxmlformats.org/markup-compatibility/2006">
              <mc:Choice xmlns:v="urn:schemas-microsoft-com:vml" Requires="v">
                <p:oleObj spid="_x0000_s27746" name="Equation" r:id="rId3" imgW="3441600" imgH="419040" progId="Equation.DSMT4">
                  <p:embed/>
                </p:oleObj>
              </mc:Choice>
              <mc:Fallback>
                <p:oleObj name="Equation" r:id="rId3" imgW="3441600" imgH="419040" progId="Equation.DSMT4">
                  <p:embed/>
                  <p:pic>
                    <p:nvPicPr>
                      <p:cNvPr id="0" name="Objekt 10"/>
                      <p:cNvPicPr>
                        <a:picLocks noChangeAspect="1" noChangeArrowheads="1"/>
                      </p:cNvPicPr>
                      <p:nvPr/>
                    </p:nvPicPr>
                    <p:blipFill>
                      <a:blip r:embed="rId4"/>
                      <a:srcRect/>
                      <a:stretch>
                        <a:fillRect/>
                      </a:stretch>
                    </p:blipFill>
                    <p:spPr bwMode="auto">
                      <a:xfrm>
                        <a:off x="1117128" y="2125291"/>
                        <a:ext cx="53990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6"/>
          <p:cNvSpPr txBox="1">
            <a:spLocks noChangeArrowheads="1"/>
          </p:cNvSpPr>
          <p:nvPr/>
        </p:nvSpPr>
        <p:spPr bwMode="auto">
          <a:xfrm>
            <a:off x="395536" y="3059668"/>
            <a:ext cx="5472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smtClean="0"/>
              <a:t>b) </a:t>
            </a:r>
            <a:r>
              <a:rPr lang="cs-CZ" altLang="cs-CZ" sz="1800" dirty="0" err="1" smtClean="0"/>
              <a:t>We</a:t>
            </a:r>
            <a:r>
              <a:rPr lang="cs-CZ" altLang="cs-CZ" sz="1800" dirty="0" smtClean="0"/>
              <a:t> </a:t>
            </a:r>
            <a:r>
              <a:rPr lang="cs-CZ" altLang="cs-CZ" sz="1800" dirty="0" err="1" smtClean="0"/>
              <a:t>suppose</a:t>
            </a:r>
            <a:r>
              <a:rPr lang="cs-CZ" altLang="cs-CZ" sz="1800" dirty="0" smtClean="0"/>
              <a:t> </a:t>
            </a:r>
            <a:r>
              <a:rPr lang="cs-CZ" altLang="cs-CZ" sz="1800" dirty="0" err="1" smtClean="0">
                <a:solidFill>
                  <a:srgbClr val="0000FF"/>
                </a:solidFill>
              </a:rPr>
              <a:t>zero</a:t>
            </a:r>
            <a:r>
              <a:rPr lang="cs-CZ" altLang="cs-CZ" sz="1800" dirty="0" smtClean="0">
                <a:solidFill>
                  <a:srgbClr val="0000FF"/>
                </a:solidFill>
              </a:rPr>
              <a:t> </a:t>
            </a:r>
            <a:r>
              <a:rPr lang="cs-CZ" altLang="cs-CZ" sz="1800" dirty="0" err="1" smtClean="0">
                <a:solidFill>
                  <a:srgbClr val="0000FF"/>
                </a:solidFill>
              </a:rPr>
              <a:t>initial</a:t>
            </a:r>
            <a:r>
              <a:rPr lang="cs-CZ" altLang="cs-CZ" sz="1800" dirty="0" smtClean="0">
                <a:solidFill>
                  <a:srgbClr val="0000FF"/>
                </a:solidFill>
              </a:rPr>
              <a:t> </a:t>
            </a:r>
            <a:r>
              <a:rPr lang="cs-CZ" altLang="cs-CZ" sz="1800" dirty="0" err="1" smtClean="0">
                <a:solidFill>
                  <a:srgbClr val="0000FF"/>
                </a:solidFill>
              </a:rPr>
              <a:t>energy</a:t>
            </a:r>
            <a:r>
              <a:rPr lang="cs-CZ" altLang="cs-CZ" sz="1800" dirty="0" smtClean="0">
                <a:solidFill>
                  <a:srgbClr val="0000FF"/>
                </a:solidFill>
              </a:rPr>
              <a:t> </a:t>
            </a:r>
            <a:r>
              <a:rPr lang="cs-CZ" altLang="cs-CZ" sz="1800" dirty="0" err="1" smtClean="0"/>
              <a:t>of</a:t>
            </a:r>
            <a:r>
              <a:rPr lang="cs-CZ" altLang="cs-CZ" sz="1800" dirty="0" smtClean="0"/>
              <a:t> </a:t>
            </a: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Each</a:t>
            </a:r>
            <a:r>
              <a:rPr lang="cs-CZ" altLang="cs-CZ" sz="1800" dirty="0" smtClean="0"/>
              <a:t> </a:t>
            </a:r>
            <a:r>
              <a:rPr lang="cs-CZ" altLang="cs-CZ" sz="1800" dirty="0" err="1" smtClean="0"/>
              <a:t>pass</a:t>
            </a:r>
            <a:r>
              <a:rPr lang="cs-CZ" altLang="cs-CZ" sz="1800" dirty="0" smtClean="0"/>
              <a:t> </a:t>
            </a:r>
            <a:r>
              <a:rPr lang="cs-CZ" altLang="cs-CZ" sz="1800" dirty="0" err="1" smtClean="0"/>
              <a:t>through</a:t>
            </a:r>
            <a:r>
              <a:rPr lang="cs-CZ" altLang="cs-CZ" sz="1800" dirty="0" smtClean="0"/>
              <a:t> </a:t>
            </a:r>
            <a:r>
              <a:rPr lang="cs-CZ" altLang="cs-CZ" sz="1800" dirty="0" err="1" smtClean="0"/>
              <a:t>the</a:t>
            </a:r>
            <a:r>
              <a:rPr lang="cs-CZ" altLang="cs-CZ" sz="1800" dirty="0" smtClean="0"/>
              <a:t> gap </a:t>
            </a:r>
            <a:r>
              <a:rPr lang="cs-CZ" altLang="cs-CZ" sz="1800" dirty="0" err="1" smtClean="0"/>
              <a:t>means</a:t>
            </a:r>
            <a:r>
              <a:rPr lang="cs-CZ" altLang="cs-CZ" sz="1800" dirty="0" smtClean="0"/>
              <a:t> </a:t>
            </a:r>
            <a:r>
              <a:rPr lang="cs-CZ" altLang="cs-CZ" sz="1800" dirty="0" err="1" smtClean="0"/>
              <a:t>gain</a:t>
            </a:r>
            <a:r>
              <a:rPr lang="cs-CZ" altLang="cs-CZ" sz="1800" dirty="0" smtClean="0"/>
              <a:t> </a:t>
            </a:r>
            <a:r>
              <a:rPr lang="cs-CZ" altLang="cs-CZ" sz="1800" dirty="0" err="1" smtClean="0"/>
              <a:t>of</a:t>
            </a:r>
            <a:r>
              <a:rPr lang="cs-CZ" altLang="cs-CZ" sz="1800" dirty="0" smtClean="0"/>
              <a:t> </a:t>
            </a:r>
            <a:r>
              <a:rPr lang="cs-CZ" altLang="cs-CZ" sz="1800" dirty="0" err="1" smtClean="0"/>
              <a:t>energy</a:t>
            </a:r>
            <a:r>
              <a:rPr lang="cs-CZ" altLang="cs-CZ" sz="1800" dirty="0" smtClean="0"/>
              <a:t> </a:t>
            </a:r>
          </a:p>
        </p:txBody>
      </p:sp>
      <p:graphicFrame>
        <p:nvGraphicFramePr>
          <p:cNvPr id="9" name="Objekt 8"/>
          <p:cNvGraphicFramePr>
            <a:graphicFrameLocks noChangeAspect="1"/>
          </p:cNvGraphicFramePr>
          <p:nvPr>
            <p:extLst>
              <p:ext uri="{D42A27DB-BD31-4B8C-83A1-F6EECF244321}">
                <p14:modId xmlns:p14="http://schemas.microsoft.com/office/powerpoint/2010/main" val="1279539531"/>
              </p:ext>
            </p:extLst>
          </p:nvPr>
        </p:nvGraphicFramePr>
        <p:xfrm>
          <a:off x="6588224" y="3204239"/>
          <a:ext cx="876300" cy="357188"/>
        </p:xfrm>
        <a:graphic>
          <a:graphicData uri="http://schemas.openxmlformats.org/presentationml/2006/ole">
            <mc:AlternateContent xmlns:mc="http://schemas.openxmlformats.org/markup-compatibility/2006">
              <mc:Choice xmlns:v="urn:schemas-microsoft-com:vml" Requires="v">
                <p:oleObj spid="_x0000_s27747" name="Equation" r:id="rId5" imgW="558720" imgH="228600" progId="Equation.DSMT4">
                  <p:embed/>
                </p:oleObj>
              </mc:Choice>
              <mc:Fallback>
                <p:oleObj name="Equation" r:id="rId5" imgW="558720" imgH="228600" progId="Equation.DSMT4">
                  <p:embed/>
                  <p:pic>
                    <p:nvPicPr>
                      <p:cNvPr id="0" name=""/>
                      <p:cNvPicPr>
                        <a:picLocks noChangeAspect="1" noChangeArrowheads="1"/>
                      </p:cNvPicPr>
                      <p:nvPr/>
                    </p:nvPicPr>
                    <p:blipFill>
                      <a:blip r:embed="rId6"/>
                      <a:srcRect/>
                      <a:stretch>
                        <a:fillRect/>
                      </a:stretch>
                    </p:blipFill>
                    <p:spPr bwMode="auto">
                      <a:xfrm>
                        <a:off x="6588224" y="3204239"/>
                        <a:ext cx="8763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6"/>
          <p:cNvSpPr txBox="1">
            <a:spLocks noChangeArrowheads="1"/>
          </p:cNvSpPr>
          <p:nvPr/>
        </p:nvSpPr>
        <p:spPr bwMode="auto">
          <a:xfrm>
            <a:off x="395536" y="3862789"/>
            <a:ext cx="5472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The</a:t>
            </a:r>
            <a:r>
              <a:rPr lang="cs-CZ" altLang="cs-CZ" sz="1800" dirty="0" smtClean="0"/>
              <a:t> </a:t>
            </a:r>
            <a:r>
              <a:rPr lang="cs-CZ" altLang="cs-CZ" sz="1800" dirty="0" err="1" smtClean="0"/>
              <a:t>particle</a:t>
            </a:r>
            <a:r>
              <a:rPr lang="cs-CZ" altLang="cs-CZ" sz="1800" dirty="0" smtClean="0"/>
              <a:t> </a:t>
            </a:r>
            <a:r>
              <a:rPr lang="cs-CZ" altLang="cs-CZ" sz="1800" dirty="0" err="1" smtClean="0"/>
              <a:t>achieves</a:t>
            </a:r>
            <a:r>
              <a:rPr lang="cs-CZ" altLang="cs-CZ" sz="1800" dirty="0" smtClean="0"/>
              <a:t> </a:t>
            </a:r>
            <a:r>
              <a:rPr lang="cs-CZ" altLang="cs-CZ" sz="1800" i="1" dirty="0" err="1" smtClean="0">
                <a:solidFill>
                  <a:srgbClr val="0000FF"/>
                </a:solidFill>
              </a:rPr>
              <a:t>E</a:t>
            </a:r>
            <a:r>
              <a:rPr lang="cs-CZ" altLang="cs-CZ" sz="1800" i="1" baseline="-25000" dirty="0" err="1" smtClean="0">
                <a:solidFill>
                  <a:srgbClr val="0000FF"/>
                </a:solidFill>
              </a:rPr>
              <a:t>max</a:t>
            </a:r>
            <a:r>
              <a:rPr lang="cs-CZ" altLang="cs-CZ" sz="1800" dirty="0" smtClean="0"/>
              <a:t> </a:t>
            </a:r>
            <a:r>
              <a:rPr lang="cs-CZ" altLang="cs-CZ" sz="1800" dirty="0" err="1" smtClean="0"/>
              <a:t>after</a:t>
            </a:r>
            <a:r>
              <a:rPr lang="cs-CZ" altLang="cs-CZ" sz="1800" dirty="0" smtClean="0"/>
              <a:t> </a:t>
            </a:r>
            <a:r>
              <a:rPr lang="cs-CZ" altLang="cs-CZ" sz="1800" i="1" dirty="0" smtClean="0">
                <a:solidFill>
                  <a:srgbClr val="0000FF"/>
                </a:solidFill>
              </a:rPr>
              <a:t>n</a:t>
            </a:r>
            <a:r>
              <a:rPr lang="cs-CZ" altLang="cs-CZ" sz="1800" dirty="0" smtClean="0"/>
              <a:t> </a:t>
            </a:r>
            <a:r>
              <a:rPr lang="cs-CZ" altLang="cs-CZ" sz="1800" dirty="0" err="1" smtClean="0"/>
              <a:t>passes</a:t>
            </a:r>
            <a:r>
              <a:rPr lang="cs-CZ" altLang="cs-CZ" sz="1800" dirty="0" smtClean="0"/>
              <a:t> </a:t>
            </a:r>
            <a:r>
              <a:rPr lang="cs-CZ" altLang="cs-CZ" sz="1800" dirty="0" err="1" smtClean="0"/>
              <a:t>through</a:t>
            </a:r>
            <a:r>
              <a:rPr lang="cs-CZ" altLang="cs-CZ" sz="1800" dirty="0" smtClean="0"/>
              <a:t> </a:t>
            </a:r>
            <a:r>
              <a:rPr lang="cs-CZ" altLang="cs-CZ" sz="1800" dirty="0" err="1" smtClean="0"/>
              <a:t>the</a:t>
            </a:r>
            <a:r>
              <a:rPr lang="cs-CZ" altLang="cs-CZ" sz="1800" dirty="0" smtClean="0"/>
              <a:t> gap. </a:t>
            </a:r>
          </a:p>
        </p:txBody>
      </p:sp>
      <p:graphicFrame>
        <p:nvGraphicFramePr>
          <p:cNvPr id="11" name="Objekt 10"/>
          <p:cNvGraphicFramePr>
            <a:graphicFrameLocks noChangeAspect="1"/>
          </p:cNvGraphicFramePr>
          <p:nvPr>
            <p:extLst>
              <p:ext uri="{D42A27DB-BD31-4B8C-83A1-F6EECF244321}">
                <p14:modId xmlns:p14="http://schemas.microsoft.com/office/powerpoint/2010/main" val="3665964360"/>
              </p:ext>
            </p:extLst>
          </p:nvPr>
        </p:nvGraphicFramePr>
        <p:xfrm>
          <a:off x="6588224" y="3894018"/>
          <a:ext cx="1812925" cy="357187"/>
        </p:xfrm>
        <a:graphic>
          <a:graphicData uri="http://schemas.openxmlformats.org/presentationml/2006/ole">
            <mc:AlternateContent xmlns:mc="http://schemas.openxmlformats.org/markup-compatibility/2006">
              <mc:Choice xmlns:v="urn:schemas-microsoft-com:vml" Requires="v">
                <p:oleObj spid="_x0000_s27748" name="Equation" r:id="rId7" imgW="1155600" imgH="228600" progId="Equation.DSMT4">
                  <p:embed/>
                </p:oleObj>
              </mc:Choice>
              <mc:Fallback>
                <p:oleObj name="Equation" r:id="rId7" imgW="1155600" imgH="228600" progId="Equation.DSMT4">
                  <p:embed/>
                  <p:pic>
                    <p:nvPicPr>
                      <p:cNvPr id="0" name=""/>
                      <p:cNvPicPr>
                        <a:picLocks noChangeAspect="1" noChangeArrowheads="1"/>
                      </p:cNvPicPr>
                      <p:nvPr/>
                    </p:nvPicPr>
                    <p:blipFill>
                      <a:blip r:embed="rId8"/>
                      <a:srcRect/>
                      <a:stretch>
                        <a:fillRect/>
                      </a:stretch>
                    </p:blipFill>
                    <p:spPr bwMode="auto">
                      <a:xfrm>
                        <a:off x="6588224" y="3894018"/>
                        <a:ext cx="18129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3880585134"/>
              </p:ext>
            </p:extLst>
          </p:nvPr>
        </p:nvGraphicFramePr>
        <p:xfrm>
          <a:off x="2627784" y="4293096"/>
          <a:ext cx="3744912" cy="654050"/>
        </p:xfrm>
        <a:graphic>
          <a:graphicData uri="http://schemas.openxmlformats.org/presentationml/2006/ole">
            <mc:AlternateContent xmlns:mc="http://schemas.openxmlformats.org/markup-compatibility/2006">
              <mc:Choice xmlns:v="urn:schemas-microsoft-com:vml" Requires="v">
                <p:oleObj spid="_x0000_s27749" name="Equation" r:id="rId9" imgW="2387520" imgH="419040" progId="Equation.DSMT4">
                  <p:embed/>
                </p:oleObj>
              </mc:Choice>
              <mc:Fallback>
                <p:oleObj name="Equation" r:id="rId9" imgW="2387520" imgH="419040" progId="Equation.DSMT4">
                  <p:embed/>
                  <p:pic>
                    <p:nvPicPr>
                      <p:cNvPr id="0" name=""/>
                      <p:cNvPicPr>
                        <a:picLocks noChangeAspect="1" noChangeArrowheads="1"/>
                      </p:cNvPicPr>
                      <p:nvPr/>
                    </p:nvPicPr>
                    <p:blipFill>
                      <a:blip r:embed="rId10"/>
                      <a:srcRect/>
                      <a:stretch>
                        <a:fillRect/>
                      </a:stretch>
                    </p:blipFill>
                    <p:spPr bwMode="auto">
                      <a:xfrm>
                        <a:off x="2627784" y="4293096"/>
                        <a:ext cx="37449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976407288"/>
              </p:ext>
            </p:extLst>
          </p:nvPr>
        </p:nvGraphicFramePr>
        <p:xfrm>
          <a:off x="852488" y="5092700"/>
          <a:ext cx="6013450" cy="736600"/>
        </p:xfrm>
        <a:graphic>
          <a:graphicData uri="http://schemas.openxmlformats.org/presentationml/2006/ole">
            <mc:AlternateContent xmlns:mc="http://schemas.openxmlformats.org/markup-compatibility/2006">
              <mc:Choice xmlns:v="urn:schemas-microsoft-com:vml" Requires="v">
                <p:oleObj spid="_x0000_s27750" name="Equation" r:id="rId11" imgW="3835080" imgH="469800" progId="Equation.DSMT4">
                  <p:embed/>
                </p:oleObj>
              </mc:Choice>
              <mc:Fallback>
                <p:oleObj name="Equation" r:id="rId11" imgW="3835080" imgH="469800" progId="Equation.DSMT4">
                  <p:embed/>
                  <p:pic>
                    <p:nvPicPr>
                      <p:cNvPr id="0" name="Objekt 1"/>
                      <p:cNvPicPr>
                        <a:picLocks noChangeAspect="1" noChangeArrowheads="1"/>
                      </p:cNvPicPr>
                      <p:nvPr/>
                    </p:nvPicPr>
                    <p:blipFill>
                      <a:blip r:embed="rId12"/>
                      <a:srcRect/>
                      <a:stretch>
                        <a:fillRect/>
                      </a:stretch>
                    </p:blipFill>
                    <p:spPr bwMode="auto">
                      <a:xfrm>
                        <a:off x="852488" y="5092700"/>
                        <a:ext cx="60134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6"/>
          <p:cNvSpPr txBox="1">
            <a:spLocks noChangeArrowheads="1"/>
          </p:cNvSpPr>
          <p:nvPr/>
        </p:nvSpPr>
        <p:spPr bwMode="auto">
          <a:xfrm>
            <a:off x="395536" y="5075892"/>
            <a:ext cx="8496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smtClean="0"/>
              <a:t>c)</a:t>
            </a:r>
          </a:p>
        </p:txBody>
      </p:sp>
      <p:graphicFrame>
        <p:nvGraphicFramePr>
          <p:cNvPr id="15" name="Objekt 14"/>
          <p:cNvGraphicFramePr>
            <a:graphicFrameLocks noChangeAspect="1"/>
          </p:cNvGraphicFramePr>
          <p:nvPr>
            <p:extLst>
              <p:ext uri="{D42A27DB-BD31-4B8C-83A1-F6EECF244321}">
                <p14:modId xmlns:p14="http://schemas.microsoft.com/office/powerpoint/2010/main" val="3886843313"/>
              </p:ext>
            </p:extLst>
          </p:nvPr>
        </p:nvGraphicFramePr>
        <p:xfrm>
          <a:off x="881335" y="5900738"/>
          <a:ext cx="6931025" cy="696912"/>
        </p:xfrm>
        <a:graphic>
          <a:graphicData uri="http://schemas.openxmlformats.org/presentationml/2006/ole">
            <mc:AlternateContent xmlns:mc="http://schemas.openxmlformats.org/markup-compatibility/2006">
              <mc:Choice xmlns:v="urn:schemas-microsoft-com:vml" Requires="v">
                <p:oleObj spid="_x0000_s27751" name="Equation" r:id="rId13" imgW="4419360" imgH="444240" progId="Equation.DSMT4">
                  <p:embed/>
                </p:oleObj>
              </mc:Choice>
              <mc:Fallback>
                <p:oleObj name="Equation" r:id="rId13" imgW="4419360" imgH="444240" progId="Equation.DSMT4">
                  <p:embed/>
                  <p:pic>
                    <p:nvPicPr>
                      <p:cNvPr id="0" name=""/>
                      <p:cNvPicPr>
                        <a:picLocks noChangeAspect="1" noChangeArrowheads="1"/>
                      </p:cNvPicPr>
                      <p:nvPr/>
                    </p:nvPicPr>
                    <p:blipFill>
                      <a:blip r:embed="rId14"/>
                      <a:srcRect/>
                      <a:stretch>
                        <a:fillRect/>
                      </a:stretch>
                    </p:blipFill>
                    <p:spPr bwMode="auto">
                      <a:xfrm>
                        <a:off x="881335" y="5900738"/>
                        <a:ext cx="69310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197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11188" y="836613"/>
            <a:ext cx="80645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Diameter</a:t>
            </a:r>
            <a:r>
              <a:rPr lang="cs-CZ" altLang="cs-CZ" sz="1800" dirty="0"/>
              <a:t> </a:t>
            </a:r>
            <a:r>
              <a:rPr lang="cs-CZ" altLang="cs-CZ" sz="1800" dirty="0" err="1"/>
              <a:t>of</a:t>
            </a:r>
            <a:r>
              <a:rPr lang="cs-CZ" altLang="cs-CZ" sz="1800" dirty="0"/>
              <a:t> </a:t>
            </a:r>
            <a:r>
              <a:rPr lang="cs-CZ" altLang="cs-CZ" sz="1800" dirty="0" err="1"/>
              <a:t>an</a:t>
            </a:r>
            <a:r>
              <a:rPr lang="cs-CZ" altLang="cs-CZ" sz="1800" dirty="0"/>
              <a:t> atom </a:t>
            </a:r>
            <a:r>
              <a:rPr lang="cs-CZ" altLang="cs-CZ" sz="1800" dirty="0" err="1"/>
              <a:t>is</a:t>
            </a:r>
            <a:r>
              <a:rPr lang="cs-CZ" altLang="cs-CZ" sz="1800" dirty="0"/>
              <a:t> </a:t>
            </a:r>
            <a:r>
              <a:rPr lang="cs-CZ" altLang="cs-CZ" sz="1800" dirty="0" err="1"/>
              <a:t>approximalety</a:t>
            </a:r>
            <a:r>
              <a:rPr lang="cs-CZ" altLang="cs-CZ" sz="1800" dirty="0"/>
              <a:t> 10</a:t>
            </a:r>
            <a:r>
              <a:rPr lang="cs-CZ" altLang="cs-CZ" sz="1800" baseline="30000" dirty="0"/>
              <a:t>-10</a:t>
            </a:r>
            <a:r>
              <a:rPr lang="cs-CZ" altLang="cs-CZ" sz="1800" dirty="0"/>
              <a:t> m.</a:t>
            </a:r>
          </a:p>
          <a:p>
            <a:pPr algn="just" eaLnBrk="1" hangingPunct="1">
              <a:spcBef>
                <a:spcPct val="50000"/>
              </a:spcBef>
              <a:buFontTx/>
              <a:buNone/>
            </a:pPr>
            <a:r>
              <a:rPr lang="cs-CZ" altLang="cs-CZ" sz="1800" dirty="0" err="1"/>
              <a:t>Electrons</a:t>
            </a:r>
            <a:r>
              <a:rPr lang="cs-CZ" altLang="cs-CZ" sz="1800" dirty="0"/>
              <a:t> are </a:t>
            </a:r>
            <a:r>
              <a:rPr lang="cs-CZ" altLang="cs-CZ" sz="1800" dirty="0" err="1"/>
              <a:t>attracted</a:t>
            </a:r>
            <a:r>
              <a:rPr lang="cs-CZ" altLang="cs-CZ" sz="1800" dirty="0"/>
              <a:t> </a:t>
            </a:r>
            <a:r>
              <a:rPr lang="en-US" altLang="cs-CZ" sz="1800" dirty="0"/>
              <a:t>to the nucleus </a:t>
            </a:r>
            <a:r>
              <a:rPr lang="cs-CZ" altLang="cs-CZ" sz="1800" dirty="0"/>
              <a:t>by </a:t>
            </a:r>
            <a:r>
              <a:rPr lang="cs-CZ" altLang="cs-CZ" sz="1800" dirty="0" err="1"/>
              <a:t>the</a:t>
            </a:r>
            <a:r>
              <a:rPr lang="cs-CZ" altLang="cs-CZ" sz="1800" dirty="0"/>
              <a:t> Coulomb</a:t>
            </a:r>
            <a:r>
              <a:rPr lang="en-US" altLang="cs-CZ" sz="1800" dirty="0"/>
              <a:t>’s force which drops with increasing distance from the nucleus. </a:t>
            </a:r>
            <a:endParaRPr lang="cs-CZ" altLang="cs-CZ" sz="1800" dirty="0"/>
          </a:p>
        </p:txBody>
      </p:sp>
      <p:sp>
        <p:nvSpPr>
          <p:cNvPr id="5123" name="Text Box 5"/>
          <p:cNvSpPr txBox="1">
            <a:spLocks noChangeArrowheads="1"/>
          </p:cNvSpPr>
          <p:nvPr/>
        </p:nvSpPr>
        <p:spPr bwMode="auto">
          <a:xfrm>
            <a:off x="1187450" y="115888"/>
            <a:ext cx="69135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An Atom Structure</a:t>
            </a:r>
          </a:p>
        </p:txBody>
      </p:sp>
      <p:pic>
        <p:nvPicPr>
          <p:cNvPr id="512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3244850"/>
            <a:ext cx="49641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611560" y="1868631"/>
            <a:ext cx="8064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smtClean="0"/>
              <a:t>An</a:t>
            </a:r>
            <a:r>
              <a:rPr lang="en-US" altLang="cs-CZ" sz="1800" dirty="0" smtClean="0"/>
              <a:t> </a:t>
            </a:r>
            <a:r>
              <a:rPr lang="en-US" altLang="cs-CZ" sz="1800" dirty="0"/>
              <a:t>atom can be excited by impact with some particle which results in transition of some electron to higher energy level. When the electron returns back to its original level (an atom returns to its ground state), the excessive energy is radiated as a photon (electromagnetic radiation). </a:t>
            </a:r>
            <a:endParaRPr lang="cs-CZ" altLang="cs-CZ"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87450" y="115888"/>
            <a:ext cx="69135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A</a:t>
            </a:r>
            <a:r>
              <a:rPr lang="en-US" altLang="cs-CZ">
                <a:solidFill>
                  <a:srgbClr val="FF0000"/>
                </a:solidFill>
              </a:rPr>
              <a:t> Nucleus </a:t>
            </a:r>
            <a:r>
              <a:rPr lang="cs-CZ" altLang="cs-CZ">
                <a:solidFill>
                  <a:srgbClr val="FF0000"/>
                </a:solidFill>
              </a:rPr>
              <a:t>Structure</a:t>
            </a:r>
          </a:p>
        </p:txBody>
      </p:sp>
      <p:pic>
        <p:nvPicPr>
          <p:cNvPr id="6147"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781300"/>
            <a:ext cx="8650287"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611188" y="836613"/>
            <a:ext cx="80645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Size</a:t>
            </a:r>
            <a:r>
              <a:rPr lang="cs-CZ" altLang="cs-CZ" sz="1800" dirty="0"/>
              <a:t> </a:t>
            </a:r>
            <a:r>
              <a:rPr lang="cs-CZ" altLang="cs-CZ" sz="1800" dirty="0" err="1"/>
              <a:t>of</a:t>
            </a:r>
            <a:r>
              <a:rPr lang="cs-CZ" altLang="cs-CZ" sz="1800" dirty="0"/>
              <a:t> a</a:t>
            </a:r>
            <a:r>
              <a:rPr lang="en-US" altLang="cs-CZ" sz="1800" dirty="0"/>
              <a:t> nucleus is </a:t>
            </a:r>
            <a:r>
              <a:rPr lang="cs-CZ" altLang="cs-CZ" sz="1800" dirty="0" err="1"/>
              <a:t>approximalety</a:t>
            </a:r>
            <a:r>
              <a:rPr lang="cs-CZ" altLang="cs-CZ" sz="1800" dirty="0"/>
              <a:t> 10</a:t>
            </a:r>
            <a:r>
              <a:rPr lang="cs-CZ" altLang="cs-CZ" sz="1800" baseline="30000" dirty="0"/>
              <a:t>-1</a:t>
            </a:r>
            <a:r>
              <a:rPr lang="en-US" altLang="cs-CZ" sz="1800" baseline="30000" dirty="0"/>
              <a:t>5</a:t>
            </a:r>
            <a:r>
              <a:rPr lang="cs-CZ" altLang="cs-CZ" sz="1800" dirty="0"/>
              <a:t> </a:t>
            </a:r>
            <a:r>
              <a:rPr lang="cs-CZ" altLang="cs-CZ" sz="1800" dirty="0" smtClean="0"/>
              <a:t>m (</a:t>
            </a:r>
            <a:r>
              <a:rPr lang="cs-CZ" altLang="cs-CZ" sz="1800" dirty="0" err="1" smtClean="0"/>
              <a:t>one</a:t>
            </a:r>
            <a:r>
              <a:rPr lang="cs-CZ" altLang="cs-CZ" sz="1800" dirty="0" smtClean="0"/>
              <a:t> </a:t>
            </a:r>
            <a:r>
              <a:rPr lang="cs-CZ" altLang="cs-CZ" sz="1800" dirty="0" err="1" smtClean="0">
                <a:solidFill>
                  <a:srgbClr val="0000FF"/>
                </a:solidFill>
              </a:rPr>
              <a:t>fm</a:t>
            </a:r>
            <a:r>
              <a:rPr lang="cs-CZ" altLang="cs-CZ" sz="1800" dirty="0" smtClean="0">
                <a:solidFill>
                  <a:srgbClr val="0000FF"/>
                </a:solidFill>
              </a:rPr>
              <a:t> </a:t>
            </a:r>
            <a:r>
              <a:rPr lang="cs-CZ" altLang="cs-CZ" sz="1800" dirty="0" smtClean="0"/>
              <a:t>– </a:t>
            </a:r>
            <a:r>
              <a:rPr lang="cs-CZ" altLang="cs-CZ" sz="1800" dirty="0" err="1" smtClean="0"/>
              <a:t>femtometer</a:t>
            </a:r>
            <a:r>
              <a:rPr lang="cs-CZ" altLang="cs-CZ" sz="1800" dirty="0"/>
              <a:t>)</a:t>
            </a:r>
            <a:r>
              <a:rPr lang="cs-CZ" altLang="cs-CZ" sz="1800" dirty="0" smtClean="0"/>
              <a:t>.</a:t>
            </a:r>
            <a:endParaRPr lang="en-US" altLang="cs-CZ" sz="1800" dirty="0"/>
          </a:p>
          <a:p>
            <a:pPr algn="just" eaLnBrk="1" hangingPunct="1">
              <a:spcBef>
                <a:spcPct val="50000"/>
              </a:spcBef>
              <a:buFontTx/>
              <a:buNone/>
            </a:pPr>
            <a:r>
              <a:rPr lang="en-US" altLang="cs-CZ" sz="1800" dirty="0"/>
              <a:t>The nucleus is approximately 10</a:t>
            </a:r>
            <a:r>
              <a:rPr lang="en-US" altLang="cs-CZ" sz="1800" baseline="30000" dirty="0"/>
              <a:t>5</a:t>
            </a:r>
            <a:r>
              <a:rPr lang="en-US" altLang="cs-CZ" sz="1800" dirty="0"/>
              <a:t> times smaller than the atom</a:t>
            </a:r>
          </a:p>
          <a:p>
            <a:pPr algn="just" eaLnBrk="1" hangingPunct="1">
              <a:spcBef>
                <a:spcPct val="50000"/>
              </a:spcBef>
              <a:buFontTx/>
              <a:buNone/>
            </a:pPr>
            <a:r>
              <a:rPr lang="en-US" altLang="cs-CZ" sz="1800" dirty="0"/>
              <a:t>The nucleus can be also excited. Returning back to the ground state also results in electromagnetic radiation (mostly gamma rays)</a:t>
            </a:r>
            <a:endParaRPr lang="cs-CZ" altLang="cs-CZ"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11188" y="836613"/>
            <a:ext cx="8064500" cy="20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Diameter</a:t>
            </a:r>
            <a:r>
              <a:rPr lang="cs-CZ" altLang="cs-CZ" sz="1800" dirty="0"/>
              <a:t> </a:t>
            </a:r>
            <a:r>
              <a:rPr lang="cs-CZ" altLang="cs-CZ" sz="1800" dirty="0" err="1"/>
              <a:t>of</a:t>
            </a:r>
            <a:r>
              <a:rPr lang="cs-CZ" altLang="cs-CZ" sz="1800" dirty="0"/>
              <a:t> </a:t>
            </a:r>
            <a:r>
              <a:rPr lang="cs-CZ" altLang="cs-CZ" sz="1800" dirty="0" err="1"/>
              <a:t>the</a:t>
            </a:r>
            <a:r>
              <a:rPr lang="cs-CZ" altLang="cs-CZ" sz="1800" dirty="0"/>
              <a:t> </a:t>
            </a:r>
            <a:r>
              <a:rPr lang="cs-CZ" altLang="cs-CZ" sz="1800" dirty="0" err="1"/>
              <a:t>smallest</a:t>
            </a:r>
            <a:r>
              <a:rPr lang="cs-CZ" altLang="cs-CZ" sz="1800" dirty="0"/>
              <a:t> </a:t>
            </a:r>
            <a:r>
              <a:rPr lang="cs-CZ" altLang="cs-CZ" sz="1800" dirty="0" err="1"/>
              <a:t>nuclei</a:t>
            </a:r>
            <a:r>
              <a:rPr lang="cs-CZ" altLang="cs-CZ" sz="1800" dirty="0"/>
              <a:t>:  ≈ 10</a:t>
            </a:r>
            <a:r>
              <a:rPr lang="cs-CZ" altLang="cs-CZ" sz="1800" baseline="30000" dirty="0"/>
              <a:t>-15</a:t>
            </a:r>
            <a:r>
              <a:rPr lang="cs-CZ" altLang="cs-CZ" sz="1800" dirty="0"/>
              <a:t> m = 1 </a:t>
            </a:r>
            <a:r>
              <a:rPr lang="cs-CZ" altLang="cs-CZ" sz="1800" dirty="0" err="1" smtClean="0"/>
              <a:t>fm</a:t>
            </a:r>
            <a:r>
              <a:rPr lang="cs-CZ" altLang="cs-CZ" sz="1800" dirty="0" smtClean="0"/>
              <a:t>.</a:t>
            </a:r>
            <a:endParaRPr lang="cs-CZ" altLang="cs-CZ" sz="1800" dirty="0"/>
          </a:p>
          <a:p>
            <a:pPr algn="just" eaLnBrk="1" hangingPunct="1">
              <a:spcBef>
                <a:spcPct val="50000"/>
              </a:spcBef>
              <a:buFontTx/>
              <a:buNone/>
            </a:pPr>
            <a:r>
              <a:rPr lang="cs-CZ" altLang="cs-CZ" sz="1800" dirty="0" err="1"/>
              <a:t>Diameter</a:t>
            </a:r>
            <a:r>
              <a:rPr lang="cs-CZ" altLang="cs-CZ" sz="1800" dirty="0"/>
              <a:t> </a:t>
            </a:r>
            <a:r>
              <a:rPr lang="cs-CZ" altLang="cs-CZ" sz="1800" dirty="0" err="1"/>
              <a:t>of</a:t>
            </a:r>
            <a:r>
              <a:rPr lang="cs-CZ" altLang="cs-CZ" sz="1800" dirty="0"/>
              <a:t> </a:t>
            </a:r>
            <a:r>
              <a:rPr lang="cs-CZ" altLang="cs-CZ" sz="1800" dirty="0" err="1"/>
              <a:t>larger</a:t>
            </a:r>
            <a:r>
              <a:rPr lang="cs-CZ" altLang="cs-CZ" sz="1800" dirty="0"/>
              <a:t> </a:t>
            </a:r>
            <a:r>
              <a:rPr lang="cs-CZ" altLang="cs-CZ" sz="1800" dirty="0" err="1"/>
              <a:t>nuclei</a:t>
            </a:r>
            <a:r>
              <a:rPr lang="cs-CZ" altLang="cs-CZ" sz="1800" dirty="0"/>
              <a:t>: </a:t>
            </a:r>
          </a:p>
          <a:p>
            <a:pPr algn="just" eaLnBrk="1" hangingPunct="1">
              <a:spcBef>
                <a:spcPts val="2400"/>
              </a:spcBef>
              <a:buFontTx/>
              <a:buNone/>
            </a:pPr>
            <a:r>
              <a:rPr lang="cs-CZ" altLang="cs-CZ" sz="1800" dirty="0" err="1"/>
              <a:t>where</a:t>
            </a:r>
            <a:r>
              <a:rPr lang="cs-CZ" altLang="cs-CZ" sz="1800" dirty="0"/>
              <a:t> </a:t>
            </a:r>
            <a:r>
              <a:rPr lang="cs-CZ" altLang="cs-CZ" sz="1800" dirty="0">
                <a:solidFill>
                  <a:srgbClr val="0000FF"/>
                </a:solidFill>
              </a:rPr>
              <a:t>A</a:t>
            </a:r>
            <a:r>
              <a:rPr lang="cs-CZ" altLang="cs-CZ" sz="1800" dirty="0"/>
              <a:t> </a:t>
            </a:r>
            <a:r>
              <a:rPr lang="cs-CZ" altLang="cs-CZ" sz="1800" dirty="0" err="1"/>
              <a:t>is</a:t>
            </a:r>
            <a:r>
              <a:rPr lang="cs-CZ" altLang="cs-CZ" sz="1800" dirty="0"/>
              <a:t> </a:t>
            </a:r>
            <a:r>
              <a:rPr lang="cs-CZ" altLang="cs-CZ" sz="1800" dirty="0" err="1"/>
              <a:t>the</a:t>
            </a:r>
            <a:r>
              <a:rPr lang="cs-CZ" altLang="cs-CZ" sz="1800" dirty="0"/>
              <a:t> </a:t>
            </a:r>
            <a:r>
              <a:rPr lang="cs-CZ" altLang="cs-CZ" sz="1800" dirty="0" err="1">
                <a:solidFill>
                  <a:srgbClr val="0000FF"/>
                </a:solidFill>
              </a:rPr>
              <a:t>mass</a:t>
            </a:r>
            <a:r>
              <a:rPr lang="cs-CZ" altLang="cs-CZ" sz="1800" dirty="0">
                <a:solidFill>
                  <a:srgbClr val="0000FF"/>
                </a:solidFill>
              </a:rPr>
              <a:t> </a:t>
            </a:r>
            <a:r>
              <a:rPr lang="cs-CZ" altLang="cs-CZ" sz="1800" dirty="0" err="1">
                <a:solidFill>
                  <a:srgbClr val="0000FF"/>
                </a:solidFill>
              </a:rPr>
              <a:t>number</a:t>
            </a:r>
            <a:r>
              <a:rPr lang="cs-CZ" altLang="cs-CZ" sz="1800" dirty="0"/>
              <a:t>.</a:t>
            </a:r>
          </a:p>
          <a:p>
            <a:pPr algn="just" eaLnBrk="1" hangingPunct="1">
              <a:spcBef>
                <a:spcPts val="1200"/>
              </a:spcBef>
              <a:buFontTx/>
              <a:buNone/>
            </a:pPr>
            <a:r>
              <a:rPr lang="cs-CZ" altLang="cs-CZ" sz="1800" dirty="0" err="1"/>
              <a:t>Nuclear</a:t>
            </a:r>
            <a:r>
              <a:rPr lang="cs-CZ" altLang="cs-CZ" sz="1800" dirty="0"/>
              <a:t> </a:t>
            </a:r>
            <a:r>
              <a:rPr lang="cs-CZ" altLang="cs-CZ" sz="1800" dirty="0" err="1"/>
              <a:t>mases</a:t>
            </a:r>
            <a:r>
              <a:rPr lang="cs-CZ" altLang="cs-CZ" sz="1800" dirty="0"/>
              <a:t> are </a:t>
            </a:r>
            <a:r>
              <a:rPr lang="cs-CZ" altLang="cs-CZ" sz="1800" dirty="0" err="1"/>
              <a:t>given</a:t>
            </a:r>
            <a:r>
              <a:rPr lang="cs-CZ" altLang="cs-CZ" sz="1800" dirty="0"/>
              <a:t> in </a:t>
            </a:r>
            <a:r>
              <a:rPr lang="cs-CZ" altLang="cs-CZ" sz="1800" dirty="0" err="1">
                <a:solidFill>
                  <a:srgbClr val="0000FF"/>
                </a:solidFill>
              </a:rPr>
              <a:t>atomic</a:t>
            </a:r>
            <a:r>
              <a:rPr lang="cs-CZ" altLang="cs-CZ" sz="1800" dirty="0">
                <a:solidFill>
                  <a:srgbClr val="0000FF"/>
                </a:solidFill>
              </a:rPr>
              <a:t> </a:t>
            </a:r>
            <a:r>
              <a:rPr lang="cs-CZ" altLang="cs-CZ" sz="1800" dirty="0" err="1">
                <a:solidFill>
                  <a:srgbClr val="0000FF"/>
                </a:solidFill>
              </a:rPr>
              <a:t>mass</a:t>
            </a:r>
            <a:r>
              <a:rPr lang="cs-CZ" altLang="cs-CZ" sz="1800" dirty="0">
                <a:solidFill>
                  <a:srgbClr val="0000FF"/>
                </a:solidFill>
              </a:rPr>
              <a:t> unit</a:t>
            </a:r>
            <a:r>
              <a:rPr lang="en-US" altLang="cs-CZ" sz="1800" dirty="0">
                <a:solidFill>
                  <a:srgbClr val="0000FF"/>
                </a:solidFill>
              </a:rPr>
              <a:t>s</a:t>
            </a:r>
            <a:r>
              <a:rPr lang="cs-CZ" altLang="cs-CZ" sz="1800" dirty="0">
                <a:solidFill>
                  <a:srgbClr val="0000FF"/>
                </a:solidFill>
              </a:rPr>
              <a:t> </a:t>
            </a:r>
            <a:r>
              <a:rPr lang="en-US" altLang="cs-CZ" sz="1800" dirty="0">
                <a:solidFill>
                  <a:srgbClr val="0000FF"/>
                </a:solidFill>
              </a:rPr>
              <a:t>[</a:t>
            </a:r>
            <a:r>
              <a:rPr lang="cs-CZ" altLang="cs-CZ" sz="1800" i="1" dirty="0">
                <a:solidFill>
                  <a:srgbClr val="0000FF"/>
                </a:solidFill>
              </a:rPr>
              <a:t>u</a:t>
            </a:r>
            <a:r>
              <a:rPr lang="en-US" altLang="cs-CZ" sz="1800" dirty="0">
                <a:solidFill>
                  <a:srgbClr val="0000FF"/>
                </a:solidFill>
              </a:rPr>
              <a:t>]</a:t>
            </a:r>
            <a:r>
              <a:rPr lang="cs-CZ" altLang="cs-CZ" sz="1800" dirty="0"/>
              <a:t>. </a:t>
            </a:r>
            <a:r>
              <a:rPr lang="cs-CZ" altLang="cs-CZ" sz="1800" dirty="0" err="1"/>
              <a:t>The</a:t>
            </a:r>
            <a:r>
              <a:rPr lang="cs-CZ" altLang="cs-CZ" sz="1800" dirty="0"/>
              <a:t> </a:t>
            </a:r>
            <a:r>
              <a:rPr lang="cs-CZ" altLang="cs-CZ" sz="1800" dirty="0" err="1"/>
              <a:t>atomic</a:t>
            </a:r>
            <a:r>
              <a:rPr lang="cs-CZ" altLang="cs-CZ" sz="1800" dirty="0"/>
              <a:t> </a:t>
            </a:r>
            <a:r>
              <a:rPr lang="cs-CZ" altLang="cs-CZ" sz="1800" dirty="0" err="1"/>
              <a:t>mass</a:t>
            </a:r>
            <a:r>
              <a:rPr lang="cs-CZ" altLang="cs-CZ" sz="1800" dirty="0"/>
              <a:t> </a:t>
            </a:r>
            <a:r>
              <a:rPr lang="cs-CZ" altLang="cs-CZ" sz="1800" dirty="0" err="1"/>
              <a:t>of</a:t>
            </a:r>
            <a:r>
              <a:rPr lang="cs-CZ" altLang="cs-CZ" sz="1800" dirty="0"/>
              <a:t> </a:t>
            </a:r>
            <a:r>
              <a:rPr lang="cs-CZ" altLang="cs-CZ" sz="1800" dirty="0" err="1"/>
              <a:t>the</a:t>
            </a:r>
            <a:r>
              <a:rPr lang="cs-CZ" altLang="cs-CZ" sz="1800" dirty="0"/>
              <a:t> </a:t>
            </a:r>
            <a:r>
              <a:rPr lang="cs-CZ" altLang="cs-CZ" sz="1800" baseline="30000" dirty="0"/>
              <a:t>12</a:t>
            </a:r>
            <a:r>
              <a:rPr lang="cs-CZ" altLang="cs-CZ" sz="1800" baseline="-25000" dirty="0"/>
              <a:t>6</a:t>
            </a:r>
            <a:r>
              <a:rPr lang="cs-CZ" altLang="cs-CZ" sz="1800" dirty="0"/>
              <a:t>C </a:t>
            </a:r>
            <a:r>
              <a:rPr lang="cs-CZ" altLang="cs-CZ" sz="1800" dirty="0" err="1"/>
              <a:t>is</a:t>
            </a:r>
            <a:r>
              <a:rPr lang="cs-CZ" altLang="cs-CZ" sz="1800" dirty="0"/>
              <a:t> </a:t>
            </a:r>
            <a:r>
              <a:rPr lang="cs-CZ" altLang="cs-CZ" sz="1800" dirty="0" err="1"/>
              <a:t>exactly</a:t>
            </a:r>
            <a:r>
              <a:rPr lang="cs-CZ" altLang="cs-CZ" sz="1800" dirty="0"/>
              <a:t> 12</a:t>
            </a:r>
            <a:r>
              <a:rPr lang="cs-CZ" altLang="cs-CZ" sz="1800" i="1" dirty="0"/>
              <a:t>u</a:t>
            </a:r>
            <a:r>
              <a:rPr lang="cs-CZ" altLang="cs-CZ" sz="1800" dirty="0"/>
              <a:t>. </a:t>
            </a:r>
            <a:r>
              <a:rPr lang="cs-CZ" altLang="cs-CZ" sz="1800" dirty="0" err="1"/>
              <a:t>The</a:t>
            </a:r>
            <a:r>
              <a:rPr lang="cs-CZ" altLang="cs-CZ" sz="1800" dirty="0"/>
              <a:t> </a:t>
            </a:r>
            <a:r>
              <a:rPr lang="cs-CZ" altLang="cs-CZ" sz="1800" dirty="0">
                <a:solidFill>
                  <a:srgbClr val="0000FF"/>
                </a:solidFill>
              </a:rPr>
              <a:t>u</a:t>
            </a:r>
            <a:r>
              <a:rPr lang="cs-CZ" altLang="cs-CZ" sz="1800" dirty="0"/>
              <a:t> </a:t>
            </a:r>
            <a:r>
              <a:rPr lang="cs-CZ" altLang="cs-CZ" sz="1800" dirty="0" err="1"/>
              <a:t>can</a:t>
            </a:r>
            <a:r>
              <a:rPr lang="cs-CZ" altLang="cs-CZ" sz="1800" dirty="0"/>
              <a:t> </a:t>
            </a:r>
            <a:r>
              <a:rPr lang="cs-CZ" altLang="cs-CZ" sz="1800" dirty="0" err="1"/>
              <a:t>be</a:t>
            </a:r>
            <a:r>
              <a:rPr lang="cs-CZ" altLang="cs-CZ" sz="1800" dirty="0"/>
              <a:t> </a:t>
            </a:r>
            <a:r>
              <a:rPr lang="cs-CZ" altLang="cs-CZ" sz="1800" dirty="0" err="1"/>
              <a:t>calculated</a:t>
            </a:r>
            <a:r>
              <a:rPr lang="cs-CZ" altLang="cs-CZ" sz="1800" dirty="0"/>
              <a:t> via </a:t>
            </a:r>
            <a:r>
              <a:rPr lang="cs-CZ" altLang="cs-CZ" sz="1800" dirty="0" err="1"/>
              <a:t>Avogadro</a:t>
            </a:r>
            <a:r>
              <a:rPr lang="en-US" altLang="cs-CZ" sz="1800" dirty="0"/>
              <a:t>’s number.</a:t>
            </a:r>
            <a:r>
              <a:rPr lang="cs-CZ" altLang="cs-CZ" sz="1800" dirty="0"/>
              <a:t> </a:t>
            </a:r>
            <a:endParaRPr lang="en-US" altLang="cs-CZ" sz="1800" dirty="0"/>
          </a:p>
        </p:txBody>
      </p:sp>
      <p:sp>
        <p:nvSpPr>
          <p:cNvPr id="7171"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Nuclear Dimensions and Masses</a:t>
            </a:r>
          </a:p>
        </p:txBody>
      </p:sp>
      <p:graphicFrame>
        <p:nvGraphicFramePr>
          <p:cNvPr id="7172" name="Objekt 3"/>
          <p:cNvGraphicFramePr>
            <a:graphicFrameLocks noChangeAspect="1"/>
          </p:cNvGraphicFramePr>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7390" name="Equation" r:id="rId3" imgW="435285" imgH="677109" progId="Equation.DSMT4">
                  <p:embed/>
                </p:oleObj>
              </mc:Choice>
              <mc:Fallback>
                <p:oleObj name="Equation" r:id="rId3" imgW="435285" imgH="677109" progId="Equation.DSMT4">
                  <p:embed/>
                  <p:pic>
                    <p:nvPicPr>
                      <p:cNvPr id="0" name="Obj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33528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kt 4"/>
          <p:cNvGraphicFramePr>
            <a:graphicFrameLocks noChangeAspect="1"/>
          </p:cNvGraphicFramePr>
          <p:nvPr/>
        </p:nvGraphicFramePr>
        <p:xfrm>
          <a:off x="3597275" y="1268413"/>
          <a:ext cx="2774950" cy="431800"/>
        </p:xfrm>
        <a:graphic>
          <a:graphicData uri="http://schemas.openxmlformats.org/presentationml/2006/ole">
            <mc:AlternateContent xmlns:mc="http://schemas.openxmlformats.org/markup-compatibility/2006">
              <mc:Choice xmlns:v="urn:schemas-microsoft-com:vml" Requires="v">
                <p:oleObj spid="_x0000_s7391" name="Equation" r:id="rId5" imgW="1548728" imgH="241195" progId="Equation.DSMT4">
                  <p:embed/>
                </p:oleObj>
              </mc:Choice>
              <mc:Fallback>
                <p:oleObj name="Equation" r:id="rId5" imgW="1548728" imgH="241195" progId="Equation.DSMT4">
                  <p:embed/>
                  <p:pic>
                    <p:nvPicPr>
                      <p:cNvPr id="0"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275" y="1268413"/>
                        <a:ext cx="2774950" cy="431800"/>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7174" name="Objekt 5"/>
          <p:cNvGraphicFramePr>
            <a:graphicFrameLocks noChangeAspect="1"/>
          </p:cNvGraphicFramePr>
          <p:nvPr/>
        </p:nvGraphicFramePr>
        <p:xfrm>
          <a:off x="5278438" y="3860800"/>
          <a:ext cx="1022350" cy="317500"/>
        </p:xfrm>
        <a:graphic>
          <a:graphicData uri="http://schemas.openxmlformats.org/presentationml/2006/ole">
            <mc:AlternateContent xmlns:mc="http://schemas.openxmlformats.org/markup-compatibility/2006">
              <mc:Choice xmlns:v="urn:schemas-microsoft-com:vml" Requires="v">
                <p:oleObj spid="_x0000_s7392" name="Equation" r:id="rId7" imgW="571004" imgH="177646" progId="Equation.DSMT4">
                  <p:embed/>
                </p:oleObj>
              </mc:Choice>
              <mc:Fallback>
                <p:oleObj name="Equation" r:id="rId7" imgW="571004" imgH="177646" progId="Equation.DSMT4">
                  <p:embed/>
                  <p:pic>
                    <p:nvPicPr>
                      <p:cNvPr id="0" name="Objek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8438" y="3860800"/>
                        <a:ext cx="1022350" cy="31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 Box 4"/>
          <p:cNvSpPr txBox="1">
            <a:spLocks noChangeArrowheads="1"/>
          </p:cNvSpPr>
          <p:nvPr/>
        </p:nvSpPr>
        <p:spPr bwMode="auto">
          <a:xfrm>
            <a:off x="611188" y="4365625"/>
            <a:ext cx="806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a:t>D</a:t>
            </a:r>
            <a:r>
              <a:rPr lang="en-US" altLang="cs-CZ" sz="1800" dirty="0" err="1"/>
              <a:t>ensity</a:t>
            </a:r>
            <a:r>
              <a:rPr lang="en-US" altLang="cs-CZ" sz="1800" dirty="0"/>
              <a:t> of the nucleus:</a:t>
            </a:r>
            <a:endParaRPr lang="cs-CZ" altLang="cs-CZ" sz="1800" dirty="0"/>
          </a:p>
        </p:txBody>
      </p:sp>
      <p:graphicFrame>
        <p:nvGraphicFramePr>
          <p:cNvPr id="7176" name="Objekt 7"/>
          <p:cNvGraphicFramePr>
            <a:graphicFrameLocks noChangeAspect="1"/>
          </p:cNvGraphicFramePr>
          <p:nvPr/>
        </p:nvGraphicFramePr>
        <p:xfrm>
          <a:off x="1835150" y="4719638"/>
          <a:ext cx="6110288" cy="1087437"/>
        </p:xfrm>
        <a:graphic>
          <a:graphicData uri="http://schemas.openxmlformats.org/presentationml/2006/ole">
            <mc:AlternateContent xmlns:mc="http://schemas.openxmlformats.org/markup-compatibility/2006">
              <mc:Choice xmlns:v="urn:schemas-microsoft-com:vml" Requires="v">
                <p:oleObj spid="_x0000_s7393" name="Equation" r:id="rId9" imgW="3416300" imgH="609600" progId="Equation.DSMT4">
                  <p:embed/>
                </p:oleObj>
              </mc:Choice>
              <mc:Fallback>
                <p:oleObj name="Equation" r:id="rId9" imgW="3416300" imgH="609600" progId="Equation.DSMT4">
                  <p:embed/>
                  <p:pic>
                    <p:nvPicPr>
                      <p:cNvPr id="0" name="Objek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4719638"/>
                        <a:ext cx="611028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Text Box 4"/>
          <p:cNvSpPr txBox="1">
            <a:spLocks noChangeArrowheads="1"/>
          </p:cNvSpPr>
          <p:nvPr/>
        </p:nvSpPr>
        <p:spPr bwMode="auto">
          <a:xfrm>
            <a:off x="611188" y="6022975"/>
            <a:ext cx="8064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a:t>The nucleus concentrates inside </a:t>
            </a:r>
            <a:r>
              <a:rPr lang="cs-CZ" altLang="cs-CZ" sz="1800"/>
              <a:t>more than </a:t>
            </a:r>
            <a:r>
              <a:rPr lang="en-US" altLang="cs-CZ" sz="1800">
                <a:solidFill>
                  <a:srgbClr val="0000FF"/>
                </a:solidFill>
              </a:rPr>
              <a:t>99.9</a:t>
            </a:r>
            <a:r>
              <a:rPr lang="cs-CZ" altLang="cs-CZ" sz="1800">
                <a:solidFill>
                  <a:srgbClr val="0000FF"/>
                </a:solidFill>
              </a:rPr>
              <a:t>5%</a:t>
            </a:r>
            <a:r>
              <a:rPr lang="cs-CZ" altLang="cs-CZ" sz="1800"/>
              <a:t> of the total mass of the atom. The mass of electrons is only 1/2000 to 1/4000 of the total mass. </a:t>
            </a:r>
          </a:p>
        </p:txBody>
      </p:sp>
      <p:sp>
        <p:nvSpPr>
          <p:cNvPr id="7178" name="Text Box 4"/>
          <p:cNvSpPr txBox="1">
            <a:spLocks noChangeArrowheads="1"/>
          </p:cNvSpPr>
          <p:nvPr/>
        </p:nvSpPr>
        <p:spPr bwMode="auto">
          <a:xfrm>
            <a:off x="611188" y="3851275"/>
            <a:ext cx="43926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ts val="1200"/>
              </a:spcBef>
              <a:buFontTx/>
              <a:buNone/>
            </a:pPr>
            <a:r>
              <a:rPr lang="en-US" altLang="cs-CZ" sz="1800"/>
              <a:t>atomic mass of any nuclide is then  </a:t>
            </a:r>
            <a:endParaRPr lang="cs-CZ" altLang="cs-CZ" sz="1800"/>
          </a:p>
        </p:txBody>
      </p:sp>
      <p:graphicFrame>
        <p:nvGraphicFramePr>
          <p:cNvPr id="7179" name="Objekt 10"/>
          <p:cNvGraphicFramePr>
            <a:graphicFrameLocks noChangeAspect="1"/>
          </p:cNvGraphicFramePr>
          <p:nvPr/>
        </p:nvGraphicFramePr>
        <p:xfrm>
          <a:off x="1835150" y="2997200"/>
          <a:ext cx="5710238" cy="773113"/>
        </p:xfrm>
        <a:graphic>
          <a:graphicData uri="http://schemas.openxmlformats.org/presentationml/2006/ole">
            <mc:AlternateContent xmlns:mc="http://schemas.openxmlformats.org/markup-compatibility/2006">
              <mc:Choice xmlns:v="urn:schemas-microsoft-com:vml" Requires="v">
                <p:oleObj spid="_x0000_s7394" name="Equation" r:id="rId11" imgW="3187700" imgH="431800" progId="Equation.DSMT4">
                  <p:embed/>
                </p:oleObj>
              </mc:Choice>
              <mc:Fallback>
                <p:oleObj name="Equation" r:id="rId11" imgW="3187700" imgH="431800" progId="Equation.DSMT4">
                  <p:embed/>
                  <p:pic>
                    <p:nvPicPr>
                      <p:cNvPr id="0" name="Objek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2997200"/>
                        <a:ext cx="5710238" cy="773113"/>
                      </a:xfrm>
                      <a:prstGeom prst="rect">
                        <a:avLst/>
                      </a:prstGeom>
                      <a:solidFill>
                        <a:srgbClr val="FFFF99"/>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fade">
                                      <p:cBhvr>
                                        <p:cTn id="7" dur="500"/>
                                        <p:tgtEl>
                                          <p:spTgt spid="71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fade">
                                      <p:cBhvr>
                                        <p:cTn id="10" dur="500"/>
                                        <p:tgtEl>
                                          <p:spTgt spid="7178"/>
                                        </p:tgtEl>
                                      </p:cBhvr>
                                    </p:animEffect>
                                  </p:childTnLst>
                                </p:cTn>
                              </p:par>
                              <p:par>
                                <p:cTn id="11" presetID="10"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500"/>
                                        <p:tgtEl>
                                          <p:spTgt spid="71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175"/>
                                        </p:tgtEl>
                                        <p:attrNameLst>
                                          <p:attrName>style.visibility</p:attrName>
                                        </p:attrNameLst>
                                      </p:cBhvr>
                                      <p:to>
                                        <p:strVal val="visible"/>
                                      </p:to>
                                    </p:set>
                                    <p:animEffect transition="in" filter="fade">
                                      <p:cBhvr>
                                        <p:cTn id="18" dur="500"/>
                                        <p:tgtEl>
                                          <p:spTgt spid="7175"/>
                                        </p:tgtEl>
                                      </p:cBhvr>
                                    </p:animEffect>
                                  </p:childTnLst>
                                </p:cTn>
                              </p:par>
                              <p:par>
                                <p:cTn id="19" presetID="10" presetClass="entr" presetSubtype="0" fill="hold" nodeType="withEffect">
                                  <p:stCondLst>
                                    <p:cond delay="0"/>
                                  </p:stCondLst>
                                  <p:childTnLst>
                                    <p:set>
                                      <p:cBhvr>
                                        <p:cTn id="20" dur="1" fill="hold">
                                          <p:stCondLst>
                                            <p:cond delay="0"/>
                                          </p:stCondLst>
                                        </p:cTn>
                                        <p:tgtEl>
                                          <p:spTgt spid="7176"/>
                                        </p:tgtEl>
                                        <p:attrNameLst>
                                          <p:attrName>style.visibility</p:attrName>
                                        </p:attrNameLst>
                                      </p:cBhvr>
                                      <p:to>
                                        <p:strVal val="visible"/>
                                      </p:to>
                                    </p:set>
                                    <p:animEffect transition="in" filter="fade">
                                      <p:cBhvr>
                                        <p:cTn id="21" dur="500"/>
                                        <p:tgtEl>
                                          <p:spTgt spid="71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77"/>
                                        </p:tgtEl>
                                        <p:attrNameLst>
                                          <p:attrName>style.visibility</p:attrName>
                                        </p:attrNameLst>
                                      </p:cBhvr>
                                      <p:to>
                                        <p:strVal val="visible"/>
                                      </p:to>
                                    </p:set>
                                    <p:animEffect transition="in" filter="fade">
                                      <p:cBhvr>
                                        <p:cTn id="24"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7" grpId="0"/>
      <p:bldP spid="71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Nuclear </a:t>
            </a:r>
            <a:r>
              <a:rPr lang="en-US" altLang="cs-CZ">
                <a:solidFill>
                  <a:srgbClr val="FF0000"/>
                </a:solidFill>
              </a:rPr>
              <a:t>Force</a:t>
            </a:r>
            <a:endParaRPr lang="cs-CZ" altLang="cs-CZ">
              <a:solidFill>
                <a:srgbClr val="FF0000"/>
              </a:solidFill>
            </a:endParaRPr>
          </a:p>
        </p:txBody>
      </p:sp>
      <p:pic>
        <p:nvPicPr>
          <p:cNvPr id="8195" name="Picture 4" descr="https://qph.fs.quoracdn.net/main-qimg-a190c92a84af5564de50e31f69d74b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429000"/>
            <a:ext cx="52768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611188" y="836613"/>
            <a:ext cx="8064500"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There are two main forces acting inside the atom nucleus. An </a:t>
            </a:r>
            <a:r>
              <a:rPr lang="en-US" altLang="cs-CZ" sz="1800" dirty="0">
                <a:solidFill>
                  <a:srgbClr val="0000FF"/>
                </a:solidFill>
              </a:rPr>
              <a:t>electrostatic repulsive force between protons</a:t>
            </a:r>
            <a:r>
              <a:rPr lang="en-US" altLang="cs-CZ" sz="1800" dirty="0"/>
              <a:t> and also an </a:t>
            </a:r>
            <a:r>
              <a:rPr lang="en-US" altLang="cs-CZ" sz="1800" dirty="0">
                <a:solidFill>
                  <a:srgbClr val="0000FF"/>
                </a:solidFill>
              </a:rPr>
              <a:t>attractive force </a:t>
            </a:r>
            <a:r>
              <a:rPr lang="en-US" altLang="cs-CZ" sz="1800" dirty="0"/>
              <a:t>called </a:t>
            </a:r>
            <a:r>
              <a:rPr lang="en-US" altLang="cs-CZ" sz="1800" dirty="0">
                <a:solidFill>
                  <a:srgbClr val="0000FF"/>
                </a:solidFill>
              </a:rPr>
              <a:t>strong nuclear force</a:t>
            </a:r>
            <a:r>
              <a:rPr lang="en-US" altLang="cs-CZ" sz="1800" dirty="0"/>
              <a:t>. The nuclear force is stronger than the electrostatic one, so it can hold the nucleus together.  On the other hand, the nuclear force has very limited range (around 3 </a:t>
            </a:r>
            <a:r>
              <a:rPr lang="en-US" altLang="cs-CZ" sz="1800" dirty="0" err="1"/>
              <a:t>fm</a:t>
            </a:r>
            <a:r>
              <a:rPr lang="en-US" altLang="cs-CZ" sz="1800" dirty="0"/>
              <a:t>). This fact puts an upper limit to the size of a nucleus to be still stable. </a:t>
            </a:r>
          </a:p>
          <a:p>
            <a:pPr algn="just" eaLnBrk="1" hangingPunct="1">
              <a:spcBef>
                <a:spcPct val="50000"/>
              </a:spcBef>
              <a:buFontTx/>
              <a:buNone/>
            </a:pPr>
            <a:r>
              <a:rPr lang="en-US" altLang="cs-CZ" sz="1800" dirty="0"/>
              <a:t>The protons in </a:t>
            </a:r>
            <a:r>
              <a:rPr lang="en-US" altLang="cs-CZ" sz="1800" dirty="0">
                <a:solidFill>
                  <a:srgbClr val="0000FF"/>
                </a:solidFill>
              </a:rPr>
              <a:t>large nuclei </a:t>
            </a:r>
            <a:r>
              <a:rPr lang="en-US" altLang="cs-CZ" sz="1800" dirty="0"/>
              <a:t>are </a:t>
            </a:r>
            <a:r>
              <a:rPr lang="en-US" altLang="cs-CZ" sz="1800" dirty="0">
                <a:solidFill>
                  <a:srgbClr val="0000FF"/>
                </a:solidFill>
              </a:rPr>
              <a:t>far enough </a:t>
            </a:r>
            <a:r>
              <a:rPr lang="en-US" altLang="cs-CZ" sz="1800" dirty="0"/>
              <a:t>apart that the repulsive force becomes important. The last stable isotope has an atomic number 82 (</a:t>
            </a:r>
            <a:r>
              <a:rPr lang="en-US" altLang="cs-CZ" sz="1800" dirty="0" err="1"/>
              <a:t>Pb</a:t>
            </a:r>
            <a:r>
              <a:rPr lang="en-US" altLang="cs-CZ" sz="1800" dirty="0"/>
              <a:t>).</a:t>
            </a:r>
            <a:endParaRPr lang="cs-CZ" altLang="cs-CZ" sz="1800" dirty="0"/>
          </a:p>
        </p:txBody>
      </p:sp>
      <p:sp>
        <p:nvSpPr>
          <p:cNvPr id="8197" name="Text Box 4"/>
          <p:cNvSpPr txBox="1">
            <a:spLocks noChangeArrowheads="1"/>
          </p:cNvSpPr>
          <p:nvPr/>
        </p:nvSpPr>
        <p:spPr bwMode="auto">
          <a:xfrm>
            <a:off x="611188" y="3646488"/>
            <a:ext cx="266541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en-US" altLang="cs-CZ" sz="1800" dirty="0"/>
              <a:t>The strong nuclear force has also </a:t>
            </a:r>
            <a:r>
              <a:rPr lang="en-US" altLang="cs-CZ" sz="1800" dirty="0">
                <a:solidFill>
                  <a:srgbClr val="0000FF"/>
                </a:solidFill>
              </a:rPr>
              <a:t>saturation properties</a:t>
            </a:r>
            <a:r>
              <a:rPr lang="en-US" altLang="cs-CZ" sz="1800" dirty="0"/>
              <a:t>. If there are too many neutrons compared to the number of protons, the nucleus will not be stable. </a:t>
            </a:r>
            <a:endParaRPr lang="cs-CZ" altLang="cs-CZ"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124075" y="115888"/>
            <a:ext cx="49688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cs-CZ" altLang="cs-CZ" sz="2400" b="1">
                <a:solidFill>
                  <a:srgbClr val="FF0000"/>
                </a:solidFill>
              </a:rPr>
              <a:t>Stab</a:t>
            </a:r>
            <a:r>
              <a:rPr lang="en-US" altLang="cs-CZ" sz="2400" b="1">
                <a:solidFill>
                  <a:srgbClr val="FF0000"/>
                </a:solidFill>
              </a:rPr>
              <a:t>le and unstable isotopes</a:t>
            </a:r>
            <a:endParaRPr lang="cs-CZ" altLang="cs-CZ" sz="2400" b="1">
              <a:solidFill>
                <a:srgbClr val="FF0000"/>
              </a:solidFill>
            </a:endParaRPr>
          </a:p>
        </p:txBody>
      </p:sp>
      <p:sp>
        <p:nvSpPr>
          <p:cNvPr id="9219" name="Text Box 5"/>
          <p:cNvSpPr txBox="1">
            <a:spLocks noChangeArrowheads="1"/>
          </p:cNvSpPr>
          <p:nvPr/>
        </p:nvSpPr>
        <p:spPr bwMode="auto">
          <a:xfrm>
            <a:off x="250825" y="620713"/>
            <a:ext cx="864235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cs-CZ" altLang="cs-CZ" sz="2000"/>
              <a:t>Stab</a:t>
            </a:r>
            <a:r>
              <a:rPr lang="en-US" altLang="cs-CZ" sz="2000"/>
              <a:t>le isotopes are green, unstable (radioactive) are beige</a:t>
            </a:r>
            <a:endParaRPr lang="cs-CZ" altLang="cs-CZ" sz="2000"/>
          </a:p>
          <a:p>
            <a:pPr algn="ctr" eaLnBrk="1" hangingPunct="1">
              <a:spcBef>
                <a:spcPct val="0"/>
              </a:spcBef>
              <a:buFontTx/>
              <a:buNone/>
            </a:pPr>
            <a:r>
              <a:rPr lang="cs-CZ" altLang="cs-CZ" sz="1800"/>
              <a:t>Stabilit</a:t>
            </a:r>
            <a:r>
              <a:rPr lang="en-US" altLang="cs-CZ" sz="1800"/>
              <a:t>y is deduced from the binding energy and size of the nucleus</a:t>
            </a:r>
            <a:endParaRPr lang="cs-CZ" altLang="cs-CZ" sz="1800"/>
          </a:p>
        </p:txBody>
      </p:sp>
      <p:pic>
        <p:nvPicPr>
          <p:cNvPr id="922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28775"/>
            <a:ext cx="725963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187450" y="115888"/>
            <a:ext cx="6913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cs-CZ" altLang="cs-CZ">
                <a:solidFill>
                  <a:srgbClr val="FF0000"/>
                </a:solidFill>
              </a:rPr>
              <a:t>Nuclear Binding Energy</a:t>
            </a:r>
          </a:p>
        </p:txBody>
      </p:sp>
      <p:sp>
        <p:nvSpPr>
          <p:cNvPr id="10243" name="Text Box 4"/>
          <p:cNvSpPr txBox="1">
            <a:spLocks noChangeArrowheads="1"/>
          </p:cNvSpPr>
          <p:nvPr/>
        </p:nvSpPr>
        <p:spPr bwMode="auto">
          <a:xfrm>
            <a:off x="611188" y="836613"/>
            <a:ext cx="8064500"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a:t>As </a:t>
            </a:r>
            <a:r>
              <a:rPr lang="cs-CZ" altLang="cs-CZ" sz="1800" dirty="0" err="1"/>
              <a:t>we</a:t>
            </a:r>
            <a:r>
              <a:rPr lang="cs-CZ" altLang="cs-CZ" sz="1800" dirty="0"/>
              <a:t> </a:t>
            </a:r>
            <a:r>
              <a:rPr lang="cs-CZ" altLang="cs-CZ" sz="1800" dirty="0" err="1"/>
              <a:t>already</a:t>
            </a:r>
            <a:r>
              <a:rPr lang="cs-CZ" altLang="cs-CZ" sz="1800" dirty="0"/>
              <a:t> </a:t>
            </a:r>
            <a:r>
              <a:rPr lang="cs-CZ" altLang="cs-CZ" sz="1800" dirty="0" err="1"/>
              <a:t>know</a:t>
            </a:r>
            <a:r>
              <a:rPr lang="cs-CZ" altLang="cs-CZ" sz="1800" dirty="0"/>
              <a:t>, a </a:t>
            </a:r>
            <a:r>
              <a:rPr lang="cs-CZ" altLang="cs-CZ" sz="1800" dirty="0" err="1"/>
              <a:t>nucleus</a:t>
            </a:r>
            <a:r>
              <a:rPr lang="cs-CZ" altLang="cs-CZ" sz="1800" dirty="0"/>
              <a:t> </a:t>
            </a:r>
            <a:r>
              <a:rPr lang="cs-CZ" altLang="cs-CZ" sz="1800" dirty="0" err="1"/>
              <a:t>consists</a:t>
            </a:r>
            <a:r>
              <a:rPr lang="cs-CZ" altLang="cs-CZ" sz="1800" dirty="0"/>
              <a:t> </a:t>
            </a:r>
            <a:r>
              <a:rPr lang="cs-CZ" altLang="cs-CZ" sz="1800" dirty="0" err="1"/>
              <a:t>of</a:t>
            </a:r>
            <a:r>
              <a:rPr lang="cs-CZ" altLang="cs-CZ" sz="1800" dirty="0"/>
              <a:t> </a:t>
            </a:r>
            <a:r>
              <a:rPr lang="cs-CZ" altLang="cs-CZ" sz="1800" dirty="0" err="1"/>
              <a:t>protons</a:t>
            </a:r>
            <a:r>
              <a:rPr lang="cs-CZ" altLang="cs-CZ" sz="1800" dirty="0"/>
              <a:t> and </a:t>
            </a:r>
            <a:r>
              <a:rPr lang="cs-CZ" altLang="cs-CZ" sz="1800" dirty="0" err="1"/>
              <a:t>neutrons</a:t>
            </a:r>
            <a:r>
              <a:rPr lang="cs-CZ" altLang="cs-CZ" sz="1800" dirty="0"/>
              <a:t>, but </a:t>
            </a:r>
            <a:r>
              <a:rPr lang="cs-CZ" altLang="cs-CZ" sz="1800" dirty="0" err="1"/>
              <a:t>the</a:t>
            </a:r>
            <a:r>
              <a:rPr lang="cs-CZ" altLang="cs-CZ" sz="1800" dirty="0"/>
              <a:t> </a:t>
            </a:r>
            <a:r>
              <a:rPr lang="cs-CZ" altLang="cs-CZ" sz="1800" dirty="0" err="1"/>
              <a:t>total</a:t>
            </a:r>
            <a:r>
              <a:rPr lang="cs-CZ" altLang="cs-CZ" sz="1800" dirty="0"/>
              <a:t> </a:t>
            </a:r>
            <a:r>
              <a:rPr lang="cs-CZ" altLang="cs-CZ" sz="1800" dirty="0" err="1">
                <a:solidFill>
                  <a:srgbClr val="0000FF"/>
                </a:solidFill>
              </a:rPr>
              <a:t>mass</a:t>
            </a:r>
            <a:r>
              <a:rPr lang="cs-CZ" altLang="cs-CZ" sz="1800" dirty="0">
                <a:solidFill>
                  <a:srgbClr val="0000FF"/>
                </a:solidFill>
              </a:rPr>
              <a:t> </a:t>
            </a:r>
            <a:r>
              <a:rPr lang="cs-CZ" altLang="cs-CZ" sz="1800" dirty="0" err="1">
                <a:solidFill>
                  <a:srgbClr val="0000FF"/>
                </a:solidFill>
              </a:rPr>
              <a:t>of</a:t>
            </a:r>
            <a:r>
              <a:rPr lang="cs-CZ" altLang="cs-CZ" sz="1800" dirty="0">
                <a:solidFill>
                  <a:srgbClr val="0000FF"/>
                </a:solidFill>
              </a:rPr>
              <a:t> </a:t>
            </a:r>
            <a:r>
              <a:rPr lang="cs-CZ" altLang="cs-CZ" sz="1800" dirty="0" err="1">
                <a:solidFill>
                  <a:srgbClr val="0000FF"/>
                </a:solidFill>
              </a:rPr>
              <a:t>the</a:t>
            </a:r>
            <a:r>
              <a:rPr lang="cs-CZ" altLang="cs-CZ" sz="1800" dirty="0">
                <a:solidFill>
                  <a:srgbClr val="0000FF"/>
                </a:solidFill>
              </a:rPr>
              <a:t> </a:t>
            </a:r>
            <a:r>
              <a:rPr lang="cs-CZ" altLang="cs-CZ" sz="1800" dirty="0" err="1">
                <a:solidFill>
                  <a:srgbClr val="0000FF"/>
                </a:solidFill>
              </a:rPr>
              <a:t>nucleus</a:t>
            </a:r>
            <a:r>
              <a:rPr lang="cs-CZ" altLang="cs-CZ" sz="1800" dirty="0">
                <a:solidFill>
                  <a:srgbClr val="0000FF"/>
                </a:solidFill>
              </a:rPr>
              <a:t> </a:t>
            </a:r>
            <a:r>
              <a:rPr lang="cs-CZ" altLang="cs-CZ" sz="1800" dirty="0" err="1">
                <a:solidFill>
                  <a:srgbClr val="0000FF"/>
                </a:solidFill>
              </a:rPr>
              <a:t>is</a:t>
            </a:r>
            <a:r>
              <a:rPr lang="cs-CZ" altLang="cs-CZ" sz="1800" dirty="0">
                <a:solidFill>
                  <a:srgbClr val="0000FF"/>
                </a:solidFill>
              </a:rPr>
              <a:t> </a:t>
            </a:r>
            <a:r>
              <a:rPr lang="cs-CZ" altLang="cs-CZ" sz="1800" dirty="0" err="1">
                <a:solidFill>
                  <a:srgbClr val="0000FF"/>
                </a:solidFill>
              </a:rPr>
              <a:t>lower</a:t>
            </a:r>
            <a:r>
              <a:rPr lang="cs-CZ" altLang="cs-CZ" sz="1800" dirty="0">
                <a:solidFill>
                  <a:srgbClr val="0000FF"/>
                </a:solidFill>
              </a:rPr>
              <a:t> </a:t>
            </a:r>
            <a:r>
              <a:rPr lang="cs-CZ" altLang="cs-CZ" sz="1800" dirty="0" err="1"/>
              <a:t>than</a:t>
            </a:r>
            <a:r>
              <a:rPr lang="cs-CZ" altLang="cs-CZ" sz="1800" dirty="0"/>
              <a:t> </a:t>
            </a:r>
            <a:r>
              <a:rPr lang="cs-CZ" altLang="cs-CZ" sz="1800" dirty="0" err="1"/>
              <a:t>the</a:t>
            </a:r>
            <a:r>
              <a:rPr lang="cs-CZ" altLang="cs-CZ" sz="1800" dirty="0"/>
              <a:t> sum </a:t>
            </a:r>
            <a:r>
              <a:rPr lang="cs-CZ" altLang="cs-CZ" sz="1800" dirty="0" err="1"/>
              <a:t>of</a:t>
            </a:r>
            <a:r>
              <a:rPr lang="cs-CZ" altLang="cs-CZ" sz="1800" dirty="0"/>
              <a:t> proton and neutron </a:t>
            </a:r>
            <a:r>
              <a:rPr lang="cs-CZ" altLang="cs-CZ" sz="1800" dirty="0" err="1"/>
              <a:t>masses</a:t>
            </a:r>
            <a:r>
              <a:rPr lang="cs-CZ" altLang="cs-CZ" sz="1800" dirty="0"/>
              <a:t> m</a:t>
            </a:r>
            <a:r>
              <a:rPr lang="cs-CZ" altLang="cs-CZ" sz="1800" baseline="-25000" dirty="0"/>
              <a:t>p</a:t>
            </a:r>
            <a:r>
              <a:rPr lang="cs-CZ" altLang="cs-CZ" sz="1800" dirty="0"/>
              <a:t> and m</a:t>
            </a:r>
            <a:r>
              <a:rPr lang="cs-CZ" altLang="cs-CZ" sz="1800" baseline="-25000" dirty="0"/>
              <a:t>n</a:t>
            </a:r>
            <a:r>
              <a:rPr lang="cs-CZ" altLang="cs-CZ" sz="1800" dirty="0"/>
              <a:t>. </a:t>
            </a:r>
          </a:p>
          <a:p>
            <a:pPr algn="just" eaLnBrk="1" hangingPunct="1">
              <a:spcBef>
                <a:spcPct val="50000"/>
              </a:spcBef>
              <a:buFontTx/>
              <a:buNone/>
            </a:pPr>
            <a:r>
              <a:rPr lang="cs-CZ" altLang="cs-CZ" sz="1800" dirty="0" err="1"/>
              <a:t>The</a:t>
            </a:r>
            <a:r>
              <a:rPr lang="cs-CZ" altLang="cs-CZ" sz="1800" dirty="0"/>
              <a:t> </a:t>
            </a:r>
            <a:r>
              <a:rPr lang="cs-CZ" altLang="cs-CZ" sz="1800" dirty="0" err="1">
                <a:solidFill>
                  <a:srgbClr val="0000FF"/>
                </a:solidFill>
              </a:rPr>
              <a:t>mass</a:t>
            </a:r>
            <a:r>
              <a:rPr lang="cs-CZ" altLang="cs-CZ" sz="1800" dirty="0">
                <a:solidFill>
                  <a:srgbClr val="0000FF"/>
                </a:solidFill>
              </a:rPr>
              <a:t> </a:t>
            </a:r>
            <a:r>
              <a:rPr lang="cs-CZ" altLang="cs-CZ" sz="1800" dirty="0" err="1">
                <a:solidFill>
                  <a:srgbClr val="0000FF"/>
                </a:solidFill>
              </a:rPr>
              <a:t>defect</a:t>
            </a:r>
            <a:r>
              <a:rPr lang="cs-CZ" altLang="cs-CZ" sz="1800" dirty="0">
                <a:solidFill>
                  <a:srgbClr val="0000FF"/>
                </a:solidFill>
              </a:rPr>
              <a:t> </a:t>
            </a:r>
            <a:r>
              <a:rPr lang="cs-CZ" altLang="cs-CZ" sz="1800" dirty="0" err="1"/>
              <a:t>is</a:t>
            </a:r>
            <a:r>
              <a:rPr lang="cs-CZ" altLang="cs-CZ" sz="1800" dirty="0"/>
              <a:t> </a:t>
            </a:r>
          </a:p>
        </p:txBody>
      </p:sp>
      <p:graphicFrame>
        <p:nvGraphicFramePr>
          <p:cNvPr id="10244" name="Objekt 4"/>
          <p:cNvGraphicFramePr>
            <a:graphicFrameLocks noChangeAspect="1"/>
          </p:cNvGraphicFramePr>
          <p:nvPr/>
        </p:nvGraphicFramePr>
        <p:xfrm>
          <a:off x="2987675" y="1773238"/>
          <a:ext cx="3184525" cy="431800"/>
        </p:xfrm>
        <a:graphic>
          <a:graphicData uri="http://schemas.openxmlformats.org/presentationml/2006/ole">
            <mc:AlternateContent xmlns:mc="http://schemas.openxmlformats.org/markup-compatibility/2006">
              <mc:Choice xmlns:v="urn:schemas-microsoft-com:vml" Requires="v">
                <p:oleObj spid="_x0000_s10507" name="Equation" r:id="rId3" imgW="1778000" imgH="241300" progId="Equation.DSMT4">
                  <p:embed/>
                </p:oleObj>
              </mc:Choice>
              <mc:Fallback>
                <p:oleObj name="Equation" r:id="rId3" imgW="1778000" imgH="241300" progId="Equation.DSMT4">
                  <p:embed/>
                  <p:pic>
                    <p:nvPicPr>
                      <p:cNvPr id="0"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773238"/>
                        <a:ext cx="3184525" cy="431800"/>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0245" name="Text Box 4"/>
          <p:cNvSpPr txBox="1">
            <a:spLocks noChangeArrowheads="1"/>
          </p:cNvSpPr>
          <p:nvPr/>
        </p:nvSpPr>
        <p:spPr bwMode="auto">
          <a:xfrm>
            <a:off x="611188" y="2420938"/>
            <a:ext cx="8064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This</a:t>
            </a:r>
            <a:r>
              <a:rPr lang="cs-CZ" altLang="cs-CZ" sz="1800" dirty="0"/>
              <a:t> </a:t>
            </a:r>
            <a:r>
              <a:rPr lang="cs-CZ" altLang="cs-CZ" sz="1800" dirty="0" err="1"/>
              <a:t>defect</a:t>
            </a:r>
            <a:r>
              <a:rPr lang="cs-CZ" altLang="cs-CZ" sz="1800" dirty="0"/>
              <a:t> </a:t>
            </a:r>
            <a:r>
              <a:rPr lang="cs-CZ" altLang="cs-CZ" sz="1800" dirty="0" err="1"/>
              <a:t>corresponds</a:t>
            </a:r>
            <a:r>
              <a:rPr lang="cs-CZ" altLang="cs-CZ" sz="1800" dirty="0"/>
              <a:t> to </a:t>
            </a:r>
            <a:r>
              <a:rPr lang="cs-CZ" altLang="cs-CZ" sz="1800" dirty="0" err="1"/>
              <a:t>the</a:t>
            </a:r>
            <a:r>
              <a:rPr lang="cs-CZ" altLang="cs-CZ" sz="1800" dirty="0"/>
              <a:t> </a:t>
            </a:r>
            <a:r>
              <a:rPr lang="cs-CZ" altLang="cs-CZ" sz="1800" dirty="0" err="1"/>
              <a:t>nuclear</a:t>
            </a:r>
            <a:r>
              <a:rPr lang="cs-CZ" altLang="cs-CZ" sz="1800" dirty="0"/>
              <a:t> </a:t>
            </a:r>
            <a:r>
              <a:rPr lang="cs-CZ" altLang="cs-CZ" sz="1800" dirty="0" err="1"/>
              <a:t>binding</a:t>
            </a:r>
            <a:r>
              <a:rPr lang="cs-CZ" altLang="cs-CZ" sz="1800" dirty="0"/>
              <a:t> </a:t>
            </a:r>
            <a:r>
              <a:rPr lang="cs-CZ" altLang="cs-CZ" sz="1800" dirty="0" err="1"/>
              <a:t>energy</a:t>
            </a:r>
            <a:r>
              <a:rPr lang="cs-CZ" altLang="cs-CZ" sz="1800" dirty="0"/>
              <a:t>. </a:t>
            </a:r>
          </a:p>
        </p:txBody>
      </p:sp>
      <p:graphicFrame>
        <p:nvGraphicFramePr>
          <p:cNvPr id="10246" name="Objekt 6"/>
          <p:cNvGraphicFramePr>
            <a:graphicFrameLocks noChangeAspect="1"/>
          </p:cNvGraphicFramePr>
          <p:nvPr/>
        </p:nvGraphicFramePr>
        <p:xfrm>
          <a:off x="6516688" y="2420938"/>
          <a:ext cx="1319212" cy="409575"/>
        </p:xfrm>
        <a:graphic>
          <a:graphicData uri="http://schemas.openxmlformats.org/presentationml/2006/ole">
            <mc:AlternateContent xmlns:mc="http://schemas.openxmlformats.org/markup-compatibility/2006">
              <mc:Choice xmlns:v="urn:schemas-microsoft-com:vml" Requires="v">
                <p:oleObj spid="_x0000_s10508" name="Equation" r:id="rId5" imgW="736600" imgH="228600" progId="Equation.DSMT4">
                  <p:embed/>
                </p:oleObj>
              </mc:Choice>
              <mc:Fallback>
                <p:oleObj name="Equation" r:id="rId5" imgW="736600" imgH="228600" progId="Equation.DSMT4">
                  <p:embed/>
                  <p:pic>
                    <p:nvPicPr>
                      <p:cNvPr id="0" name="Obj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2420938"/>
                        <a:ext cx="1319212" cy="409575"/>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0247" name="Text Box 4"/>
          <p:cNvSpPr txBox="1">
            <a:spLocks noChangeArrowheads="1"/>
          </p:cNvSpPr>
          <p:nvPr/>
        </p:nvSpPr>
        <p:spPr bwMode="auto">
          <a:xfrm>
            <a:off x="611188" y="298767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b="1" u="sng" dirty="0" err="1"/>
              <a:t>Example</a:t>
            </a:r>
            <a:r>
              <a:rPr lang="cs-CZ" altLang="cs-CZ" sz="1800" b="1" u="sng" dirty="0"/>
              <a:t>:</a:t>
            </a:r>
            <a:r>
              <a:rPr lang="cs-CZ" altLang="cs-CZ" sz="1800" dirty="0"/>
              <a:t> </a:t>
            </a:r>
            <a:r>
              <a:rPr lang="cs-CZ" altLang="cs-CZ" sz="1800" dirty="0" err="1"/>
              <a:t>we</a:t>
            </a:r>
            <a:r>
              <a:rPr lang="cs-CZ" altLang="cs-CZ" sz="1800" dirty="0"/>
              <a:t> </a:t>
            </a:r>
            <a:r>
              <a:rPr lang="cs-CZ" altLang="cs-CZ" sz="1800" dirty="0" err="1"/>
              <a:t>will</a:t>
            </a:r>
            <a:r>
              <a:rPr lang="cs-CZ" altLang="cs-CZ" sz="1800" dirty="0"/>
              <a:t> </a:t>
            </a:r>
            <a:r>
              <a:rPr lang="cs-CZ" altLang="cs-CZ" sz="1800" dirty="0" err="1"/>
              <a:t>determine</a:t>
            </a:r>
            <a:r>
              <a:rPr lang="cs-CZ" altLang="cs-CZ" sz="1800" dirty="0"/>
              <a:t> </a:t>
            </a:r>
            <a:r>
              <a:rPr lang="cs-CZ" altLang="cs-CZ" sz="1800" dirty="0" err="1"/>
              <a:t>the</a:t>
            </a:r>
            <a:r>
              <a:rPr lang="cs-CZ" altLang="cs-CZ" sz="1800" dirty="0"/>
              <a:t> </a:t>
            </a:r>
            <a:r>
              <a:rPr lang="cs-CZ" altLang="cs-CZ" sz="1800" dirty="0" err="1">
                <a:solidFill>
                  <a:srgbClr val="0000FF"/>
                </a:solidFill>
              </a:rPr>
              <a:t>binding</a:t>
            </a:r>
            <a:r>
              <a:rPr lang="cs-CZ" altLang="cs-CZ" sz="1800" dirty="0">
                <a:solidFill>
                  <a:srgbClr val="0000FF"/>
                </a:solidFill>
              </a:rPr>
              <a:t> </a:t>
            </a:r>
            <a:r>
              <a:rPr lang="cs-CZ" altLang="cs-CZ" sz="1800" dirty="0" err="1">
                <a:solidFill>
                  <a:srgbClr val="0000FF"/>
                </a:solidFill>
              </a:rPr>
              <a:t>energy</a:t>
            </a:r>
            <a:r>
              <a:rPr lang="cs-CZ" altLang="cs-CZ" sz="1800" dirty="0">
                <a:solidFill>
                  <a:srgbClr val="0000FF"/>
                </a:solidFill>
              </a:rPr>
              <a:t> </a:t>
            </a:r>
            <a:r>
              <a:rPr lang="cs-CZ" altLang="cs-CZ" sz="1800" dirty="0" err="1">
                <a:solidFill>
                  <a:srgbClr val="0000FF"/>
                </a:solidFill>
              </a:rPr>
              <a:t>for</a:t>
            </a:r>
            <a:r>
              <a:rPr lang="cs-CZ" altLang="cs-CZ" sz="1800" dirty="0">
                <a:solidFill>
                  <a:srgbClr val="0000FF"/>
                </a:solidFill>
              </a:rPr>
              <a:t> a helium atom</a:t>
            </a:r>
            <a:r>
              <a:rPr lang="cs-CZ" altLang="cs-CZ" sz="1800" dirty="0"/>
              <a:t>         .</a:t>
            </a:r>
          </a:p>
        </p:txBody>
      </p:sp>
      <p:graphicFrame>
        <p:nvGraphicFramePr>
          <p:cNvPr id="10248" name="Objekt 8"/>
          <p:cNvGraphicFramePr>
            <a:graphicFrameLocks noChangeAspect="1"/>
          </p:cNvGraphicFramePr>
          <p:nvPr/>
        </p:nvGraphicFramePr>
        <p:xfrm>
          <a:off x="7362825" y="2952750"/>
          <a:ext cx="522288" cy="430213"/>
        </p:xfrm>
        <a:graphic>
          <a:graphicData uri="http://schemas.openxmlformats.org/presentationml/2006/ole">
            <mc:AlternateContent xmlns:mc="http://schemas.openxmlformats.org/markup-compatibility/2006">
              <mc:Choice xmlns:v="urn:schemas-microsoft-com:vml" Requires="v">
                <p:oleObj spid="_x0000_s10509" name="Equation" r:id="rId7" imgW="291973" imgH="241195" progId="Equation.DSMT4">
                  <p:embed/>
                </p:oleObj>
              </mc:Choice>
              <mc:Fallback>
                <p:oleObj name="Equation" r:id="rId7" imgW="291973" imgH="241195" progId="Equation.DSMT4">
                  <p:embed/>
                  <p:pic>
                    <p:nvPicPr>
                      <p:cNvPr id="0" name="Objek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825" y="2952750"/>
                        <a:ext cx="522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Text Box 4"/>
          <p:cNvSpPr txBox="1">
            <a:spLocks noChangeArrowheads="1"/>
          </p:cNvSpPr>
          <p:nvPr/>
        </p:nvSpPr>
        <p:spPr bwMode="auto">
          <a:xfrm>
            <a:off x="611188" y="341947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From</a:t>
            </a:r>
            <a:r>
              <a:rPr lang="cs-CZ" altLang="cs-CZ" sz="1800" dirty="0"/>
              <a:t> </a:t>
            </a:r>
            <a:r>
              <a:rPr lang="cs-CZ" altLang="cs-CZ" sz="1800" dirty="0" err="1"/>
              <a:t>tables</a:t>
            </a:r>
            <a:r>
              <a:rPr lang="cs-CZ" altLang="cs-CZ" sz="1800" dirty="0"/>
              <a:t> </a:t>
            </a:r>
            <a:r>
              <a:rPr lang="cs-CZ" altLang="cs-CZ" sz="1800" dirty="0" err="1"/>
              <a:t>we</a:t>
            </a:r>
            <a:r>
              <a:rPr lang="cs-CZ" altLang="cs-CZ" sz="1800" dirty="0"/>
              <a:t> </a:t>
            </a:r>
            <a:r>
              <a:rPr lang="cs-CZ" altLang="cs-CZ" sz="1800" dirty="0" err="1"/>
              <a:t>can</a:t>
            </a:r>
            <a:r>
              <a:rPr lang="cs-CZ" altLang="cs-CZ" sz="1800" dirty="0"/>
              <a:t> </a:t>
            </a:r>
            <a:r>
              <a:rPr lang="cs-CZ" altLang="cs-CZ" sz="1800" dirty="0" err="1"/>
              <a:t>find</a:t>
            </a:r>
            <a:r>
              <a:rPr lang="cs-CZ" altLang="cs-CZ" sz="1800" dirty="0"/>
              <a:t> </a:t>
            </a:r>
            <a:r>
              <a:rPr lang="cs-CZ" altLang="cs-CZ" sz="1800" dirty="0" err="1"/>
              <a:t>for</a:t>
            </a:r>
            <a:r>
              <a:rPr lang="cs-CZ" altLang="cs-CZ" sz="1800" dirty="0"/>
              <a:t> </a:t>
            </a:r>
            <a:r>
              <a:rPr lang="cs-CZ" altLang="cs-CZ" sz="1800" dirty="0" err="1"/>
              <a:t>the</a:t>
            </a:r>
            <a:r>
              <a:rPr lang="cs-CZ" altLang="cs-CZ" sz="1800" dirty="0"/>
              <a:t> helium </a:t>
            </a:r>
            <a:r>
              <a:rPr lang="cs-CZ" altLang="cs-CZ" sz="1800" dirty="0" err="1"/>
              <a:t>m</a:t>
            </a:r>
            <a:r>
              <a:rPr lang="cs-CZ" altLang="cs-CZ" sz="1800" baseline="-25000" dirty="0" err="1"/>
              <a:t>nucleus</a:t>
            </a:r>
            <a:r>
              <a:rPr lang="cs-CZ" altLang="cs-CZ" sz="1800" dirty="0"/>
              <a:t>= 4.002604u</a:t>
            </a:r>
          </a:p>
        </p:txBody>
      </p:sp>
      <p:sp>
        <p:nvSpPr>
          <p:cNvPr id="10250" name="Text Box 4"/>
          <p:cNvSpPr txBox="1">
            <a:spLocks noChangeArrowheads="1"/>
          </p:cNvSpPr>
          <p:nvPr/>
        </p:nvSpPr>
        <p:spPr bwMode="auto">
          <a:xfrm>
            <a:off x="611188" y="385127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a:t>Proton and neutron </a:t>
            </a:r>
            <a:r>
              <a:rPr lang="cs-CZ" altLang="cs-CZ" sz="1800" dirty="0" err="1"/>
              <a:t>masses</a:t>
            </a:r>
            <a:r>
              <a:rPr lang="cs-CZ" altLang="cs-CZ" sz="1800" dirty="0"/>
              <a:t> are m</a:t>
            </a:r>
            <a:r>
              <a:rPr lang="cs-CZ" altLang="cs-CZ" sz="1800" baseline="-25000" dirty="0"/>
              <a:t>p</a:t>
            </a:r>
            <a:r>
              <a:rPr lang="cs-CZ" altLang="cs-CZ" sz="1800" dirty="0"/>
              <a:t>= 1.007825u, </a:t>
            </a:r>
            <a:r>
              <a:rPr lang="cs-CZ" altLang="cs-CZ" sz="1800" dirty="0" err="1"/>
              <a:t>m</a:t>
            </a:r>
            <a:r>
              <a:rPr lang="cs-CZ" altLang="cs-CZ" sz="1800" baseline="-25000" dirty="0" err="1"/>
              <a:t>n</a:t>
            </a:r>
            <a:r>
              <a:rPr lang="cs-CZ" altLang="cs-CZ" sz="1800" dirty="0"/>
              <a:t>= 1.008665u. </a:t>
            </a:r>
          </a:p>
        </p:txBody>
      </p:sp>
      <p:graphicFrame>
        <p:nvGraphicFramePr>
          <p:cNvPr id="10251" name="Objekt 11"/>
          <p:cNvGraphicFramePr>
            <a:graphicFrameLocks noChangeAspect="1"/>
          </p:cNvGraphicFramePr>
          <p:nvPr/>
        </p:nvGraphicFramePr>
        <p:xfrm>
          <a:off x="684213" y="4421188"/>
          <a:ext cx="6483350" cy="319087"/>
        </p:xfrm>
        <a:graphic>
          <a:graphicData uri="http://schemas.openxmlformats.org/presentationml/2006/ole">
            <mc:AlternateContent xmlns:mc="http://schemas.openxmlformats.org/markup-compatibility/2006">
              <mc:Choice xmlns:v="urn:schemas-microsoft-com:vml" Requires="v">
                <p:oleObj spid="_x0000_s10510" name="Equation" r:id="rId9" imgW="3619500" imgH="177800" progId="Equation.DSMT4">
                  <p:embed/>
                </p:oleObj>
              </mc:Choice>
              <mc:Fallback>
                <p:oleObj name="Equation" r:id="rId9" imgW="3619500" imgH="177800" progId="Equation.DSMT4">
                  <p:embed/>
                  <p:pic>
                    <p:nvPicPr>
                      <p:cNvPr id="0" name="Objek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421188"/>
                        <a:ext cx="64833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2" name="Objekt 12"/>
          <p:cNvGraphicFramePr>
            <a:graphicFrameLocks noChangeAspect="1"/>
          </p:cNvGraphicFramePr>
          <p:nvPr/>
        </p:nvGraphicFramePr>
        <p:xfrm>
          <a:off x="684213" y="4868863"/>
          <a:ext cx="6346825" cy="455612"/>
        </p:xfrm>
        <a:graphic>
          <a:graphicData uri="http://schemas.openxmlformats.org/presentationml/2006/ole">
            <mc:AlternateContent xmlns:mc="http://schemas.openxmlformats.org/markup-compatibility/2006">
              <mc:Choice xmlns:v="urn:schemas-microsoft-com:vml" Requires="v">
                <p:oleObj spid="_x0000_s10511" name="Equation" r:id="rId11" imgW="3543300" imgH="254000" progId="Equation.DSMT4">
                  <p:embed/>
                </p:oleObj>
              </mc:Choice>
              <mc:Fallback>
                <p:oleObj name="Equation" r:id="rId11" imgW="3543300" imgH="254000" progId="Equation.DSMT4">
                  <p:embed/>
                  <p:pic>
                    <p:nvPicPr>
                      <p:cNvPr id="0" name="Objek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4868863"/>
                        <a:ext cx="63468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3" name="Text Box 4"/>
          <p:cNvSpPr txBox="1">
            <a:spLocks noChangeArrowheads="1"/>
          </p:cNvSpPr>
          <p:nvPr/>
        </p:nvSpPr>
        <p:spPr bwMode="auto">
          <a:xfrm>
            <a:off x="611188" y="5445125"/>
            <a:ext cx="8064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FontTx/>
              <a:buNone/>
            </a:pPr>
            <a:r>
              <a:rPr lang="cs-CZ" altLang="cs-CZ" sz="1800" dirty="0" err="1"/>
              <a:t>An</a:t>
            </a:r>
            <a:r>
              <a:rPr lang="cs-CZ" altLang="cs-CZ" sz="1800" dirty="0"/>
              <a:t> </a:t>
            </a:r>
            <a:r>
              <a:rPr lang="cs-CZ" altLang="cs-CZ" sz="1800" dirty="0" err="1"/>
              <a:t>established</a:t>
            </a:r>
            <a:r>
              <a:rPr lang="cs-CZ" altLang="cs-CZ" sz="1800" dirty="0"/>
              <a:t> </a:t>
            </a:r>
            <a:r>
              <a:rPr lang="cs-CZ" altLang="cs-CZ" sz="1800" dirty="0" err="1"/>
              <a:t>practice</a:t>
            </a:r>
            <a:r>
              <a:rPr lang="cs-CZ" altLang="cs-CZ" sz="1800" dirty="0"/>
              <a:t> </a:t>
            </a:r>
            <a:r>
              <a:rPr lang="cs-CZ" altLang="cs-CZ" sz="1800" dirty="0" err="1"/>
              <a:t>is</a:t>
            </a:r>
            <a:r>
              <a:rPr lang="cs-CZ" altLang="cs-CZ" sz="1800" dirty="0"/>
              <a:t> to </a:t>
            </a:r>
            <a:r>
              <a:rPr lang="cs-CZ" altLang="cs-CZ" sz="1800" dirty="0" err="1"/>
              <a:t>recalculate</a:t>
            </a:r>
            <a:r>
              <a:rPr lang="cs-CZ" altLang="cs-CZ" sz="1800" dirty="0"/>
              <a:t> </a:t>
            </a:r>
            <a:r>
              <a:rPr lang="cs-CZ" altLang="cs-CZ" sz="1800" dirty="0" err="1"/>
              <a:t>this</a:t>
            </a:r>
            <a:r>
              <a:rPr lang="cs-CZ" altLang="cs-CZ" sz="1800" dirty="0"/>
              <a:t> </a:t>
            </a:r>
            <a:r>
              <a:rPr lang="cs-CZ" altLang="cs-CZ" sz="1800" dirty="0" err="1"/>
              <a:t>value</a:t>
            </a:r>
            <a:r>
              <a:rPr lang="cs-CZ" altLang="cs-CZ" sz="1800" dirty="0"/>
              <a:t> </a:t>
            </a:r>
            <a:r>
              <a:rPr lang="cs-CZ" altLang="cs-CZ" sz="1800" dirty="0">
                <a:solidFill>
                  <a:srgbClr val="0000FF"/>
                </a:solidFill>
              </a:rPr>
              <a:t>per </a:t>
            </a:r>
            <a:r>
              <a:rPr lang="cs-CZ" altLang="cs-CZ" sz="1800" dirty="0" err="1">
                <a:solidFill>
                  <a:srgbClr val="0000FF"/>
                </a:solidFill>
              </a:rPr>
              <a:t>one</a:t>
            </a:r>
            <a:r>
              <a:rPr lang="cs-CZ" altLang="cs-CZ" sz="1800" dirty="0">
                <a:solidFill>
                  <a:srgbClr val="0000FF"/>
                </a:solidFill>
              </a:rPr>
              <a:t> </a:t>
            </a:r>
            <a:r>
              <a:rPr lang="cs-CZ" altLang="cs-CZ" sz="1800" dirty="0" err="1">
                <a:solidFill>
                  <a:srgbClr val="0000FF"/>
                </a:solidFill>
              </a:rPr>
              <a:t>nucleon</a:t>
            </a:r>
            <a:r>
              <a:rPr lang="cs-CZ" altLang="cs-CZ" sz="1800" dirty="0"/>
              <a:t>, so </a:t>
            </a:r>
            <a:r>
              <a:rPr lang="cs-CZ" altLang="cs-CZ" sz="1800" dirty="0" err="1"/>
              <a:t>the</a:t>
            </a:r>
            <a:r>
              <a:rPr lang="cs-CZ" altLang="cs-CZ" sz="1800" dirty="0"/>
              <a:t> </a:t>
            </a:r>
            <a:r>
              <a:rPr lang="cs-CZ" altLang="cs-CZ" sz="1800" dirty="0" err="1"/>
              <a:t>binding</a:t>
            </a:r>
            <a:r>
              <a:rPr lang="cs-CZ" altLang="cs-CZ" sz="1800" dirty="0"/>
              <a:t> </a:t>
            </a:r>
            <a:r>
              <a:rPr lang="cs-CZ" altLang="cs-CZ" sz="1800" dirty="0" err="1"/>
              <a:t>energy</a:t>
            </a:r>
            <a:r>
              <a:rPr lang="cs-CZ" altLang="cs-CZ" sz="1800" dirty="0"/>
              <a:t> per </a:t>
            </a:r>
            <a:r>
              <a:rPr lang="cs-CZ" altLang="cs-CZ" sz="1800" dirty="0" err="1"/>
              <a:t>nucleon</a:t>
            </a:r>
            <a:r>
              <a:rPr lang="cs-CZ" altLang="cs-CZ" sz="1800" dirty="0"/>
              <a:t> in </a:t>
            </a:r>
            <a:r>
              <a:rPr lang="cs-CZ" altLang="cs-CZ" sz="1800" dirty="0" err="1"/>
              <a:t>this</a:t>
            </a:r>
            <a:r>
              <a:rPr lang="cs-CZ" altLang="cs-CZ" sz="1800" dirty="0"/>
              <a:t> case </a:t>
            </a:r>
            <a:r>
              <a:rPr lang="cs-CZ" altLang="cs-CZ" sz="1800" dirty="0" err="1"/>
              <a:t>is</a:t>
            </a:r>
            <a:endParaRPr lang="cs-CZ" altLang="cs-CZ" sz="1800" dirty="0"/>
          </a:p>
        </p:txBody>
      </p:sp>
      <p:graphicFrame>
        <p:nvGraphicFramePr>
          <p:cNvPr id="10254" name="Objekt 14"/>
          <p:cNvGraphicFramePr>
            <a:graphicFrameLocks noChangeAspect="1"/>
          </p:cNvGraphicFramePr>
          <p:nvPr/>
        </p:nvGraphicFramePr>
        <p:xfrm>
          <a:off x="5159375" y="5891213"/>
          <a:ext cx="2660650" cy="706437"/>
        </p:xfrm>
        <a:graphic>
          <a:graphicData uri="http://schemas.openxmlformats.org/presentationml/2006/ole">
            <mc:AlternateContent xmlns:mc="http://schemas.openxmlformats.org/markup-compatibility/2006">
              <mc:Choice xmlns:v="urn:schemas-microsoft-com:vml" Requires="v">
                <p:oleObj spid="_x0000_s10512" name="Equation" r:id="rId13" imgW="1485900" imgH="393700" progId="Equation.DSMT4">
                  <p:embed/>
                </p:oleObj>
              </mc:Choice>
              <mc:Fallback>
                <p:oleObj name="Equation" r:id="rId13" imgW="1485900" imgH="393700" progId="Equation.DSMT4">
                  <p:embed/>
                  <p:pic>
                    <p:nvPicPr>
                      <p:cNvPr id="0" name="Objek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9375" y="5891213"/>
                        <a:ext cx="2660650" cy="706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500"/>
                                        <p:tgtEl>
                                          <p:spTgt spid="102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fade">
                                      <p:cBhvr>
                                        <p:cTn id="15" dur="500"/>
                                        <p:tgtEl>
                                          <p:spTgt spid="10247"/>
                                        </p:tgtEl>
                                      </p:cBhvr>
                                    </p:animEffect>
                                  </p:childTnLst>
                                </p:cTn>
                              </p:par>
                              <p:par>
                                <p:cTn id="16" presetID="10" presetClass="entr" presetSubtype="0" fill="hold" nodeType="withEffect">
                                  <p:stCondLst>
                                    <p:cond delay="0"/>
                                  </p:stCondLst>
                                  <p:childTnLst>
                                    <p:set>
                                      <p:cBhvr>
                                        <p:cTn id="17" dur="1" fill="hold">
                                          <p:stCondLst>
                                            <p:cond delay="0"/>
                                          </p:stCondLst>
                                        </p:cTn>
                                        <p:tgtEl>
                                          <p:spTgt spid="10248"/>
                                        </p:tgtEl>
                                        <p:attrNameLst>
                                          <p:attrName>style.visibility</p:attrName>
                                        </p:attrNameLst>
                                      </p:cBhvr>
                                      <p:to>
                                        <p:strVal val="visible"/>
                                      </p:to>
                                    </p:set>
                                    <p:animEffect transition="in" filter="fade">
                                      <p:cBhvr>
                                        <p:cTn id="18" dur="500"/>
                                        <p:tgtEl>
                                          <p:spTgt spid="102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9"/>
                                        </p:tgtEl>
                                        <p:attrNameLst>
                                          <p:attrName>style.visibility</p:attrName>
                                        </p:attrNameLst>
                                      </p:cBhvr>
                                      <p:to>
                                        <p:strVal val="visible"/>
                                      </p:to>
                                    </p:set>
                                    <p:animEffect transition="in" filter="fade">
                                      <p:cBhvr>
                                        <p:cTn id="23" dur="500"/>
                                        <p:tgtEl>
                                          <p:spTgt spid="102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250"/>
                                        </p:tgtEl>
                                        <p:attrNameLst>
                                          <p:attrName>style.visibility</p:attrName>
                                        </p:attrNameLst>
                                      </p:cBhvr>
                                      <p:to>
                                        <p:strVal val="visible"/>
                                      </p:to>
                                    </p:set>
                                    <p:animEffect transition="in" filter="fade">
                                      <p:cBhvr>
                                        <p:cTn id="28" dur="500"/>
                                        <p:tgtEl>
                                          <p:spTgt spid="102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51"/>
                                        </p:tgtEl>
                                        <p:attrNameLst>
                                          <p:attrName>style.visibility</p:attrName>
                                        </p:attrNameLst>
                                      </p:cBhvr>
                                      <p:to>
                                        <p:strVal val="visible"/>
                                      </p:to>
                                    </p:set>
                                    <p:animEffect transition="in" filter="fade">
                                      <p:cBhvr>
                                        <p:cTn id="33" dur="500"/>
                                        <p:tgtEl>
                                          <p:spTgt spid="102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52"/>
                                        </p:tgtEl>
                                        <p:attrNameLst>
                                          <p:attrName>style.visibility</p:attrName>
                                        </p:attrNameLst>
                                      </p:cBhvr>
                                      <p:to>
                                        <p:strVal val="visible"/>
                                      </p:to>
                                    </p:set>
                                    <p:animEffect transition="in" filter="fade">
                                      <p:cBhvr>
                                        <p:cTn id="38" dur="500"/>
                                        <p:tgtEl>
                                          <p:spTgt spid="102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253"/>
                                        </p:tgtEl>
                                        <p:attrNameLst>
                                          <p:attrName>style.visibility</p:attrName>
                                        </p:attrNameLst>
                                      </p:cBhvr>
                                      <p:to>
                                        <p:strVal val="visible"/>
                                      </p:to>
                                    </p:set>
                                    <p:animEffect transition="in" filter="fade">
                                      <p:cBhvr>
                                        <p:cTn id="43" dur="500"/>
                                        <p:tgtEl>
                                          <p:spTgt spid="10253"/>
                                        </p:tgtEl>
                                      </p:cBhvr>
                                    </p:animEffect>
                                  </p:childTnLst>
                                </p:cTn>
                              </p:par>
                              <p:par>
                                <p:cTn id="44" presetID="10" presetClass="entr" presetSubtype="0" fill="hold" nodeType="withEffect">
                                  <p:stCondLst>
                                    <p:cond delay="0"/>
                                  </p:stCondLst>
                                  <p:childTnLst>
                                    <p:set>
                                      <p:cBhvr>
                                        <p:cTn id="45" dur="1" fill="hold">
                                          <p:stCondLst>
                                            <p:cond delay="0"/>
                                          </p:stCondLst>
                                        </p:cTn>
                                        <p:tgtEl>
                                          <p:spTgt spid="10254"/>
                                        </p:tgtEl>
                                        <p:attrNameLst>
                                          <p:attrName>style.visibility</p:attrName>
                                        </p:attrNameLst>
                                      </p:cBhvr>
                                      <p:to>
                                        <p:strVal val="visible"/>
                                      </p:to>
                                    </p:set>
                                    <p:animEffect transition="in" filter="fade">
                                      <p:cBhvr>
                                        <p:cTn id="46"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7" grpId="0"/>
      <p:bldP spid="10249" grpId="0"/>
      <p:bldP spid="10250" grpId="0"/>
      <p:bldP spid="10253" grpId="0"/>
    </p:bld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11195</TotalTime>
  <Words>2872</Words>
  <Application>Microsoft Office PowerPoint</Application>
  <PresentationFormat>Předvádění na obrazovce (4:3)</PresentationFormat>
  <Paragraphs>221</Paragraphs>
  <Slides>33</Slides>
  <Notes>0</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33</vt:i4>
      </vt:variant>
    </vt:vector>
  </HeadingPairs>
  <TitlesOfParts>
    <vt:vector size="36" baseType="lpstr">
      <vt:lpstr>Výchozí návrh</vt:lpstr>
      <vt:lpstr>Equation</vt:lpstr>
      <vt:lpstr>Rovnice</vt:lpstr>
      <vt:lpstr>Nuclear physics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ELCO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Dynamical systems</dc:title>
  <dc:creator>Jarda</dc:creator>
  <cp:lastModifiedBy>jarda</cp:lastModifiedBy>
  <cp:revision>781</cp:revision>
  <dcterms:created xsi:type="dcterms:W3CDTF">2011-03-12T15:54:56Z</dcterms:created>
  <dcterms:modified xsi:type="dcterms:W3CDTF">2020-01-08T17:44:31Z</dcterms:modified>
</cp:coreProperties>
</file>