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43" r:id="rId3"/>
    <p:sldId id="361" r:id="rId4"/>
    <p:sldId id="362" r:id="rId5"/>
    <p:sldId id="363" r:id="rId6"/>
    <p:sldId id="364" r:id="rId7"/>
    <p:sldId id="366" r:id="rId8"/>
    <p:sldId id="367" r:id="rId9"/>
    <p:sldId id="365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FF99"/>
    <a:srgbClr val="A79ECD"/>
    <a:srgbClr val="00FF00"/>
    <a:srgbClr val="000099"/>
    <a:srgbClr val="0099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9" autoAdjust="0"/>
    <p:restoredTop sz="94660"/>
  </p:normalViewPr>
  <p:slideViewPr>
    <p:cSldViewPr>
      <p:cViewPr>
        <p:scale>
          <a:sx n="90" d="100"/>
          <a:sy n="90" d="100"/>
        </p:scale>
        <p:origin x="-224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B57CC93-909E-41CE-A3DA-5742F751A12A}" type="datetimeFigureOut">
              <a:rPr lang="cs-CZ"/>
              <a:pPr>
                <a:defRPr/>
              </a:pPr>
              <a:t>9.1.2020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9B402F4-4216-400C-BE6D-A52526DF79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923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BB35D-6BCE-4E61-BB2F-0067D6F1AE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977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842B2-F22A-4158-A4FD-592B49D2C5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96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8A9BE-F227-43B0-97D8-34C27904AF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246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3B902-EB7F-47E4-8D89-41330DB870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41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96C34-5CE0-451F-9650-C8C67F2764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44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F3F98-8D60-475D-9BE3-A57CCB368C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50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B6F79-FF06-41DD-A8FC-7751FA1AFF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94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9B229-FC9F-472A-8056-E2B909D694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10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B1B94-9AAE-4682-981A-E068BB263A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82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B4EE5-930E-4AE1-8788-23BBDAEDBA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452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2F49-F3D5-420B-B349-8E54FA57A3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69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09683-4E17-40B9-A0B1-0784996694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8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fld id="{1B919E49-3C84-4589-A07A-C239AA6117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74875"/>
            <a:ext cx="7772400" cy="1614488"/>
          </a:xfrm>
        </p:spPr>
        <p:txBody>
          <a:bodyPr/>
          <a:lstStyle/>
          <a:p>
            <a:pPr eaLnBrk="1" hangingPunct="1"/>
            <a:r>
              <a:rPr lang="cs-CZ" altLang="cs-CZ" sz="3200" b="1" dirty="0" err="1" smtClean="0">
                <a:solidFill>
                  <a:srgbClr val="0000FF"/>
                </a:solidFill>
              </a:rPr>
              <a:t>Lasers</a:t>
            </a:r>
            <a:endParaRPr lang="cs-CZ" altLang="cs-CZ" sz="3200" b="1" dirty="0" smtClean="0">
              <a:solidFill>
                <a:srgbClr val="0000FF"/>
              </a:solidFill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2843213" y="4256088"/>
            <a:ext cx="3529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Ing. </a:t>
            </a:r>
            <a:r>
              <a:rPr lang="en-US" altLang="cs-CZ" sz="2000"/>
              <a:t>Jaroslav J</a:t>
            </a:r>
            <a:r>
              <a:rPr lang="cs-CZ" altLang="cs-CZ" sz="2000"/>
              <a:t>í</a:t>
            </a:r>
            <a:r>
              <a:rPr lang="en-US" altLang="cs-CZ" sz="2000"/>
              <a:t>ra</a:t>
            </a:r>
            <a:r>
              <a:rPr lang="cs-CZ" altLang="cs-CZ" sz="2000"/>
              <a:t>, CSc.</a:t>
            </a:r>
            <a:endParaRPr lang="en-US" altLang="cs-CZ" sz="2000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684213" y="620713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000">
                <a:solidFill>
                  <a:srgbClr val="FF0000"/>
                </a:solidFill>
              </a:rPr>
              <a:t>Physics 2</a:t>
            </a:r>
            <a:endParaRPr lang="cs-CZ" altLang="cs-CZ" sz="28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187450" y="188913"/>
            <a:ext cx="691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800" dirty="0" err="1" smtClean="0">
                <a:solidFill>
                  <a:srgbClr val="FF0000"/>
                </a:solidFill>
              </a:rPr>
              <a:t>Lasers</a:t>
            </a:r>
            <a:r>
              <a:rPr lang="cs-CZ" altLang="cs-CZ" sz="2800" dirty="0" smtClean="0">
                <a:solidFill>
                  <a:srgbClr val="FF0000"/>
                </a:solidFill>
              </a:rPr>
              <a:t> – </a:t>
            </a:r>
            <a:r>
              <a:rPr lang="cs-CZ" altLang="cs-CZ" sz="2800" dirty="0" err="1" smtClean="0">
                <a:solidFill>
                  <a:srgbClr val="FF0000"/>
                </a:solidFill>
              </a:rPr>
              <a:t>the</a:t>
            </a:r>
            <a:r>
              <a:rPr lang="cs-CZ" altLang="cs-CZ" sz="2800" dirty="0" smtClean="0">
                <a:solidFill>
                  <a:srgbClr val="FF0000"/>
                </a:solidFill>
              </a:rPr>
              <a:t> </a:t>
            </a:r>
            <a:r>
              <a:rPr lang="cs-CZ" altLang="cs-CZ" sz="2800" dirty="0" err="1" smtClean="0">
                <a:solidFill>
                  <a:srgbClr val="FF0000"/>
                </a:solidFill>
              </a:rPr>
              <a:t>Bacis</a:t>
            </a:r>
            <a:r>
              <a:rPr lang="cs-CZ" altLang="cs-CZ" sz="2800" dirty="0" smtClean="0">
                <a:solidFill>
                  <a:srgbClr val="FF0000"/>
                </a:solidFill>
              </a:rPr>
              <a:t> </a:t>
            </a:r>
            <a:r>
              <a:rPr lang="cs-CZ" altLang="cs-CZ" sz="2800" dirty="0" err="1" smtClean="0">
                <a:solidFill>
                  <a:srgbClr val="FF0000"/>
                </a:solidFill>
              </a:rPr>
              <a:t>Terms</a:t>
            </a:r>
            <a:endParaRPr lang="cs-CZ" altLang="cs-CZ" sz="2800" dirty="0">
              <a:solidFill>
                <a:srgbClr val="FF0000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11188" y="836613"/>
            <a:ext cx="8064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word</a:t>
            </a:r>
            <a:r>
              <a:rPr lang="cs-CZ" altLang="cs-CZ" sz="1800" dirty="0" smtClean="0"/>
              <a:t> </a:t>
            </a:r>
            <a:r>
              <a:rPr lang="cs-CZ" altLang="cs-CZ" sz="1800" dirty="0" smtClean="0">
                <a:solidFill>
                  <a:srgbClr val="0000FF"/>
                </a:solidFill>
              </a:rPr>
              <a:t>LASER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an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acronym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for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term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L</a:t>
            </a:r>
            <a:r>
              <a:rPr lang="cs-CZ" altLang="cs-CZ" sz="1800" dirty="0" err="1" smtClean="0"/>
              <a:t>ight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A</a:t>
            </a:r>
            <a:r>
              <a:rPr lang="cs-CZ" altLang="cs-CZ" sz="1800" dirty="0" err="1" smtClean="0"/>
              <a:t>mplification</a:t>
            </a:r>
            <a:r>
              <a:rPr lang="cs-CZ" altLang="cs-CZ" sz="1800" dirty="0" smtClean="0"/>
              <a:t> by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S</a:t>
            </a:r>
            <a:r>
              <a:rPr lang="cs-CZ" altLang="cs-CZ" sz="1800" dirty="0" err="1" smtClean="0"/>
              <a:t>timulated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E</a:t>
            </a:r>
            <a:r>
              <a:rPr lang="cs-CZ" altLang="cs-CZ" sz="1800" dirty="0" err="1" smtClean="0"/>
              <a:t>mission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R</a:t>
            </a:r>
            <a:r>
              <a:rPr lang="cs-CZ" altLang="cs-CZ" sz="1800" dirty="0" err="1" smtClean="0"/>
              <a:t>adiation</a:t>
            </a:r>
            <a:r>
              <a:rPr lang="cs-CZ" altLang="cs-CZ" sz="1800" dirty="0" smtClean="0"/>
              <a:t>. </a:t>
            </a:r>
            <a:endParaRPr lang="cs-CZ" altLang="cs-CZ" sz="180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11560" y="3884855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smtClean="0"/>
              <a:t>As </a:t>
            </a:r>
            <a:r>
              <a:rPr lang="cs-CZ" altLang="cs-CZ" sz="1800" dirty="0" err="1" smtClean="0"/>
              <a:t>we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can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estimate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from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name</a:t>
            </a:r>
            <a:r>
              <a:rPr lang="cs-CZ" altLang="cs-CZ" sz="1800" dirty="0" smtClean="0"/>
              <a:t>,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key</a:t>
            </a:r>
            <a:r>
              <a:rPr lang="cs-CZ" altLang="cs-CZ" sz="1800" dirty="0" smtClean="0"/>
              <a:t> to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laser </a:t>
            </a:r>
            <a:r>
              <a:rPr lang="cs-CZ" altLang="cs-CZ" sz="1800" dirty="0" err="1" smtClean="0"/>
              <a:t>operation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stimulated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emission</a:t>
            </a:r>
            <a:r>
              <a:rPr lang="cs-CZ" altLang="cs-CZ" sz="1800" dirty="0" smtClean="0"/>
              <a:t>. Let </a:t>
            </a:r>
            <a:r>
              <a:rPr lang="cs-CZ" altLang="cs-CZ" sz="1800" dirty="0" err="1" smtClean="0"/>
              <a:t>us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assume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isolated</a:t>
            </a:r>
            <a:r>
              <a:rPr lang="cs-CZ" altLang="cs-CZ" sz="1800" dirty="0" smtClean="0"/>
              <a:t> atom </a:t>
            </a:r>
            <a:r>
              <a:rPr lang="cs-CZ" altLang="cs-CZ" sz="1800" dirty="0" err="1" smtClean="0"/>
              <a:t>that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can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exist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only</a:t>
            </a:r>
            <a:r>
              <a:rPr lang="cs-CZ" altLang="cs-CZ" sz="1800" dirty="0" smtClean="0"/>
              <a:t> in </a:t>
            </a:r>
            <a:r>
              <a:rPr lang="cs-CZ" altLang="cs-CZ" sz="1800" dirty="0" err="1" smtClean="0"/>
              <a:t>two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states</a:t>
            </a:r>
            <a:r>
              <a:rPr lang="cs-CZ" altLang="cs-CZ" sz="1800" dirty="0" smtClean="0"/>
              <a:t> –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ground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state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energy</a:t>
            </a:r>
            <a:r>
              <a:rPr lang="cs-CZ" altLang="cs-CZ" sz="1800" dirty="0" smtClean="0"/>
              <a:t> </a:t>
            </a:r>
            <a:r>
              <a:rPr lang="cs-CZ" altLang="cs-CZ" sz="1800" dirty="0" smtClean="0">
                <a:solidFill>
                  <a:srgbClr val="0000FF"/>
                </a:solidFill>
              </a:rPr>
              <a:t>E</a:t>
            </a:r>
            <a:r>
              <a:rPr lang="cs-CZ" altLang="cs-CZ" sz="1800" baseline="-25000" dirty="0" smtClean="0">
                <a:solidFill>
                  <a:srgbClr val="0000FF"/>
                </a:solidFill>
              </a:rPr>
              <a:t>0</a:t>
            </a:r>
            <a:r>
              <a:rPr lang="cs-CZ" altLang="cs-CZ" sz="1800" dirty="0" smtClean="0"/>
              <a:t> and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excited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state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energy</a:t>
            </a:r>
            <a:r>
              <a:rPr lang="cs-CZ" altLang="cs-CZ" sz="1800" dirty="0" smtClean="0"/>
              <a:t> </a:t>
            </a:r>
            <a:r>
              <a:rPr lang="cs-CZ" altLang="cs-CZ" sz="1800" dirty="0" smtClean="0">
                <a:solidFill>
                  <a:srgbClr val="0000FF"/>
                </a:solidFill>
              </a:rPr>
              <a:t>E</a:t>
            </a:r>
            <a:r>
              <a:rPr lang="cs-CZ" altLang="cs-CZ" sz="1800" baseline="-25000" dirty="0" smtClean="0">
                <a:solidFill>
                  <a:srgbClr val="0000FF"/>
                </a:solidFill>
              </a:rPr>
              <a:t>x</a:t>
            </a:r>
            <a:r>
              <a:rPr lang="cs-CZ" altLang="cs-CZ" sz="1800" dirty="0" smtClean="0"/>
              <a:t>. </a:t>
            </a:r>
            <a:r>
              <a:rPr lang="cs-CZ" altLang="cs-CZ" sz="1800" dirty="0" err="1" smtClean="0"/>
              <a:t>There</a:t>
            </a:r>
            <a:r>
              <a:rPr lang="cs-CZ" altLang="cs-CZ" sz="1800" dirty="0" smtClean="0"/>
              <a:t> are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three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processes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smtClean="0"/>
              <a:t>by </a:t>
            </a:r>
            <a:r>
              <a:rPr lang="cs-CZ" altLang="cs-CZ" sz="1800" dirty="0" err="1" smtClean="0"/>
              <a:t>which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atom </a:t>
            </a:r>
            <a:r>
              <a:rPr lang="cs-CZ" altLang="cs-CZ" sz="1800" dirty="0" err="1" smtClean="0"/>
              <a:t>can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move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from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one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state</a:t>
            </a:r>
            <a:r>
              <a:rPr lang="cs-CZ" altLang="cs-CZ" sz="1800" dirty="0" smtClean="0"/>
              <a:t> to </a:t>
            </a:r>
            <a:r>
              <a:rPr lang="cs-CZ" altLang="cs-CZ" sz="1800" dirty="0" err="1" smtClean="0"/>
              <a:t>another</a:t>
            </a:r>
            <a:r>
              <a:rPr lang="cs-CZ" altLang="cs-CZ" sz="1800" dirty="0" smtClean="0"/>
              <a:t>: </a:t>
            </a:r>
            <a:endParaRPr lang="cs-CZ" altLang="cs-CZ" sz="1800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496" y="1557032"/>
            <a:ext cx="2211840" cy="21600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557032"/>
            <a:ext cx="2308045" cy="2160000"/>
          </a:xfrm>
          <a:prstGeom prst="rect">
            <a:avLst/>
          </a:prstGeom>
        </p:spPr>
      </p:pic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11560" y="5180999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algn="just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altLang="cs-CZ" sz="1800" dirty="0" err="1" smtClean="0"/>
              <a:t>Absorption</a:t>
            </a:r>
            <a:endParaRPr lang="cs-CZ" altLang="cs-CZ" sz="1800" dirty="0" smtClean="0"/>
          </a:p>
          <a:p>
            <a:pPr marL="342900" indent="-342900" algn="just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altLang="cs-CZ" sz="1800" dirty="0" err="1" smtClean="0"/>
              <a:t>Spontaneous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emission</a:t>
            </a:r>
            <a:endParaRPr lang="cs-CZ" altLang="cs-CZ" sz="1800" dirty="0" smtClean="0"/>
          </a:p>
          <a:p>
            <a:pPr marL="342900" indent="-342900" algn="just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altLang="cs-CZ" sz="1800" dirty="0" err="1" smtClean="0"/>
              <a:t>Stimulated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emission</a:t>
            </a:r>
            <a:endParaRPr lang="cs-CZ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543" y="3360642"/>
            <a:ext cx="4286849" cy="3524742"/>
          </a:xfrm>
          <a:prstGeom prst="rect">
            <a:avLst/>
          </a:prstGeom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187450" y="188913"/>
            <a:ext cx="691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800" dirty="0" err="1" smtClean="0">
                <a:solidFill>
                  <a:srgbClr val="FF0000"/>
                </a:solidFill>
              </a:rPr>
              <a:t>Stimulated</a:t>
            </a:r>
            <a:r>
              <a:rPr lang="cs-CZ" altLang="cs-CZ" sz="2800" dirty="0" smtClean="0">
                <a:solidFill>
                  <a:srgbClr val="FF0000"/>
                </a:solidFill>
              </a:rPr>
              <a:t> </a:t>
            </a:r>
            <a:r>
              <a:rPr lang="cs-CZ" altLang="cs-CZ" sz="2800" dirty="0" err="1" smtClean="0">
                <a:solidFill>
                  <a:srgbClr val="FF0000"/>
                </a:solidFill>
              </a:rPr>
              <a:t>Emission</a:t>
            </a:r>
            <a:endParaRPr lang="cs-CZ" altLang="cs-CZ" sz="2800" dirty="0">
              <a:solidFill>
                <a:srgbClr val="FF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11560" y="812318"/>
            <a:ext cx="8064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smtClean="0"/>
              <a:t>a)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Absorption</a:t>
            </a:r>
            <a:r>
              <a:rPr lang="cs-CZ" altLang="cs-CZ" sz="1800" dirty="0" smtClean="0"/>
              <a:t>.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atom </a:t>
            </a:r>
            <a:r>
              <a:rPr lang="cs-CZ" altLang="cs-CZ" sz="1800" dirty="0" err="1" smtClean="0"/>
              <a:t>is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initially</a:t>
            </a:r>
            <a:r>
              <a:rPr lang="cs-CZ" altLang="cs-CZ" sz="1800" dirty="0" smtClean="0"/>
              <a:t> in </a:t>
            </a:r>
            <a:r>
              <a:rPr lang="cs-CZ" altLang="cs-CZ" sz="1800" dirty="0" err="1" smtClean="0"/>
              <a:t>its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ground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state</a:t>
            </a:r>
            <a:r>
              <a:rPr lang="cs-CZ" altLang="cs-CZ" sz="1800" dirty="0" smtClean="0"/>
              <a:t> E</a:t>
            </a:r>
            <a:r>
              <a:rPr lang="cs-CZ" altLang="cs-CZ" sz="1800" baseline="-25000" dirty="0" smtClean="0"/>
              <a:t>0</a:t>
            </a:r>
            <a:r>
              <a:rPr lang="cs-CZ" altLang="cs-CZ" sz="1800" dirty="0" smtClean="0"/>
              <a:t>. </a:t>
            </a:r>
            <a:r>
              <a:rPr lang="cs-CZ" altLang="cs-CZ" sz="1800" dirty="0" err="1" smtClean="0"/>
              <a:t>If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it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is</a:t>
            </a:r>
            <a:r>
              <a:rPr lang="cs-CZ" altLang="cs-CZ" sz="1800" dirty="0" smtClean="0"/>
              <a:t> hit by a </a:t>
            </a:r>
            <a:r>
              <a:rPr lang="cs-CZ" altLang="cs-CZ" sz="1800" dirty="0" err="1" smtClean="0"/>
              <a:t>photon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energy</a:t>
            </a:r>
            <a:r>
              <a:rPr lang="cs-CZ" altLang="cs-CZ" sz="1800" dirty="0" smtClean="0"/>
              <a:t> </a:t>
            </a:r>
            <a:r>
              <a:rPr lang="cs-CZ" altLang="cs-CZ" sz="1800" i="1" dirty="0" err="1" smtClean="0">
                <a:solidFill>
                  <a:srgbClr val="0000FF"/>
                </a:solidFill>
              </a:rPr>
              <a:t>hf</a:t>
            </a:r>
            <a:r>
              <a:rPr lang="cs-CZ" altLang="cs-CZ" sz="1800" dirty="0" smtClean="0">
                <a:solidFill>
                  <a:srgbClr val="0000FF"/>
                </a:solidFill>
              </a:rPr>
              <a:t>= </a:t>
            </a:r>
            <a:r>
              <a:rPr lang="cs-CZ" altLang="cs-CZ" sz="1800" i="1" dirty="0" smtClean="0">
                <a:solidFill>
                  <a:srgbClr val="0000FF"/>
                </a:solidFill>
              </a:rPr>
              <a:t>E</a:t>
            </a:r>
            <a:r>
              <a:rPr lang="cs-CZ" altLang="cs-CZ" sz="1800" i="1" baseline="-25000" dirty="0" smtClean="0">
                <a:solidFill>
                  <a:srgbClr val="0000FF"/>
                </a:solidFill>
              </a:rPr>
              <a:t>x</a:t>
            </a:r>
            <a:r>
              <a:rPr lang="cs-CZ" altLang="cs-CZ" sz="1800" i="1" dirty="0" smtClean="0">
                <a:solidFill>
                  <a:srgbClr val="0000FF"/>
                </a:solidFill>
              </a:rPr>
              <a:t>-E</a:t>
            </a:r>
            <a:r>
              <a:rPr lang="cs-CZ" altLang="cs-CZ" sz="1800" i="1" baseline="-25000" dirty="0" smtClean="0">
                <a:solidFill>
                  <a:srgbClr val="0000FF"/>
                </a:solidFill>
              </a:rPr>
              <a:t>0</a:t>
            </a:r>
            <a:r>
              <a:rPr lang="cs-CZ" altLang="cs-CZ" sz="1800" dirty="0" smtClean="0"/>
              <a:t>,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atom </a:t>
            </a:r>
            <a:r>
              <a:rPr lang="cs-CZ" altLang="cs-CZ" sz="1800" dirty="0" err="1" smtClean="0"/>
              <a:t>absorbs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photon</a:t>
            </a:r>
            <a:r>
              <a:rPr lang="cs-CZ" altLang="cs-CZ" sz="1800" dirty="0" smtClean="0"/>
              <a:t> and </a:t>
            </a:r>
            <a:r>
              <a:rPr lang="cs-CZ" altLang="cs-CZ" sz="1800" dirty="0" err="1" smtClean="0"/>
              <a:t>goes</a:t>
            </a:r>
            <a:r>
              <a:rPr lang="cs-CZ" altLang="cs-CZ" sz="1800" dirty="0" smtClean="0"/>
              <a:t> to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state</a:t>
            </a:r>
            <a:r>
              <a:rPr lang="cs-CZ" altLang="cs-CZ" sz="1800" dirty="0" smtClean="0"/>
              <a:t> E</a:t>
            </a:r>
            <a:r>
              <a:rPr lang="cs-CZ" altLang="cs-CZ" sz="1800" baseline="-25000" dirty="0" smtClean="0"/>
              <a:t>x</a:t>
            </a:r>
            <a:r>
              <a:rPr lang="cs-CZ" altLang="cs-CZ" sz="1800" dirty="0" smtClean="0"/>
              <a:t>.  </a:t>
            </a:r>
            <a:endParaRPr lang="cs-CZ" altLang="cs-CZ" sz="1800" b="1" dirty="0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11560" y="1510332"/>
            <a:ext cx="8064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smtClean="0"/>
              <a:t>b)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Spontaneous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emission</a:t>
            </a:r>
            <a:r>
              <a:rPr lang="cs-CZ" altLang="cs-CZ" sz="1800" dirty="0" smtClean="0"/>
              <a:t>.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atom </a:t>
            </a:r>
            <a:r>
              <a:rPr lang="cs-CZ" altLang="cs-CZ" sz="1800" dirty="0" err="1" smtClean="0"/>
              <a:t>is</a:t>
            </a:r>
            <a:r>
              <a:rPr lang="cs-CZ" altLang="cs-CZ" sz="1800" dirty="0" smtClean="0"/>
              <a:t> in </a:t>
            </a:r>
            <a:r>
              <a:rPr lang="cs-CZ" altLang="cs-CZ" sz="1800" dirty="0" err="1" smtClean="0"/>
              <a:t>excited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state</a:t>
            </a:r>
            <a:r>
              <a:rPr lang="cs-CZ" altLang="cs-CZ" sz="1800" dirty="0" smtClean="0"/>
              <a:t> E</a:t>
            </a:r>
            <a:r>
              <a:rPr lang="cs-CZ" altLang="cs-CZ" sz="1800" baseline="-25000" dirty="0" smtClean="0"/>
              <a:t>x</a:t>
            </a:r>
            <a:r>
              <a:rPr lang="cs-CZ" altLang="cs-CZ" sz="1800" dirty="0" smtClean="0"/>
              <a:t>. </a:t>
            </a:r>
            <a:r>
              <a:rPr lang="cs-CZ" altLang="cs-CZ" sz="1800" dirty="0" err="1" smtClean="0"/>
              <a:t>After</a:t>
            </a:r>
            <a:r>
              <a:rPr lang="cs-CZ" altLang="cs-CZ" sz="1800" dirty="0" smtClean="0"/>
              <a:t> a </a:t>
            </a:r>
            <a:r>
              <a:rPr lang="cs-CZ" altLang="cs-CZ" sz="1800" dirty="0" err="1" smtClean="0"/>
              <a:t>time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it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spontaneously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moves</a:t>
            </a:r>
            <a:r>
              <a:rPr lang="cs-CZ" altLang="cs-CZ" sz="1800" dirty="0" smtClean="0"/>
              <a:t> to </a:t>
            </a:r>
            <a:r>
              <a:rPr lang="cs-CZ" altLang="cs-CZ" sz="1800" dirty="0" err="1" smtClean="0"/>
              <a:t>its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ground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state</a:t>
            </a:r>
            <a:r>
              <a:rPr lang="cs-CZ" altLang="cs-CZ" sz="1800" dirty="0" smtClean="0"/>
              <a:t> and </a:t>
            </a:r>
            <a:r>
              <a:rPr lang="cs-CZ" altLang="cs-CZ" sz="1800" dirty="0" err="1" smtClean="0"/>
              <a:t>emits</a:t>
            </a:r>
            <a:r>
              <a:rPr lang="cs-CZ" altLang="cs-CZ" sz="1800" dirty="0" smtClean="0"/>
              <a:t> a </a:t>
            </a:r>
            <a:r>
              <a:rPr lang="cs-CZ" altLang="cs-CZ" sz="1800" dirty="0" err="1" smtClean="0"/>
              <a:t>photon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energy</a:t>
            </a:r>
            <a:r>
              <a:rPr lang="cs-CZ" altLang="cs-CZ" sz="1800" dirty="0" smtClean="0"/>
              <a:t> </a:t>
            </a:r>
            <a:r>
              <a:rPr lang="cs-CZ" altLang="cs-CZ" sz="1800" i="1" dirty="0" err="1" smtClean="0">
                <a:solidFill>
                  <a:srgbClr val="0000FF"/>
                </a:solidFill>
              </a:rPr>
              <a:t>hf</a:t>
            </a:r>
            <a:r>
              <a:rPr lang="cs-CZ" altLang="cs-CZ" sz="1800" dirty="0" smtClean="0"/>
              <a:t>. </a:t>
            </a:r>
            <a:endParaRPr lang="cs-CZ" altLang="cs-CZ" sz="1800" b="1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11560" y="2228671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smtClean="0"/>
              <a:t>c)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Stimulated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emission</a:t>
            </a:r>
            <a:r>
              <a:rPr lang="cs-CZ" altLang="cs-CZ" sz="1800" dirty="0" smtClean="0"/>
              <a:t>.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atom </a:t>
            </a:r>
            <a:r>
              <a:rPr lang="cs-CZ" altLang="cs-CZ" sz="1800" dirty="0" err="1" smtClean="0"/>
              <a:t>is</a:t>
            </a:r>
            <a:r>
              <a:rPr lang="cs-CZ" altLang="cs-CZ" sz="1800" dirty="0" smtClean="0"/>
              <a:t> in </a:t>
            </a:r>
            <a:r>
              <a:rPr lang="cs-CZ" altLang="cs-CZ" sz="1800" dirty="0" err="1" smtClean="0"/>
              <a:t>excited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state</a:t>
            </a:r>
            <a:r>
              <a:rPr lang="cs-CZ" altLang="cs-CZ" sz="1800" dirty="0" smtClean="0"/>
              <a:t> E</a:t>
            </a:r>
            <a:r>
              <a:rPr lang="cs-CZ" altLang="cs-CZ" sz="1800" baseline="-25000" dirty="0" smtClean="0"/>
              <a:t>x</a:t>
            </a:r>
            <a:r>
              <a:rPr lang="cs-CZ" altLang="cs-CZ" sz="1800" dirty="0" smtClean="0"/>
              <a:t>. </a:t>
            </a:r>
            <a:r>
              <a:rPr lang="en-US" altLang="cs-CZ" sz="1800" dirty="0"/>
              <a:t>A photon </a:t>
            </a:r>
            <a:r>
              <a:rPr lang="en-US" altLang="cs-CZ" sz="1800" dirty="0" smtClean="0"/>
              <a:t>of</a:t>
            </a:r>
            <a:r>
              <a:rPr lang="cs-CZ" altLang="cs-CZ" sz="1800" dirty="0" smtClean="0"/>
              <a:t> </a:t>
            </a:r>
            <a:r>
              <a:rPr lang="en-US" altLang="cs-CZ" sz="1800" dirty="0" smtClean="0"/>
              <a:t>energy </a:t>
            </a:r>
            <a:r>
              <a:rPr lang="en-US" altLang="cs-CZ" sz="1800" i="1" dirty="0" err="1">
                <a:solidFill>
                  <a:srgbClr val="0000FF"/>
                </a:solidFill>
              </a:rPr>
              <a:t>hf</a:t>
            </a:r>
            <a:r>
              <a:rPr lang="en-US" altLang="cs-CZ" sz="1800" dirty="0"/>
              <a:t> can stimulate the atom to move to its ground state, during </a:t>
            </a:r>
            <a:r>
              <a:rPr lang="en-US" altLang="cs-CZ" sz="1800" dirty="0" smtClean="0"/>
              <a:t>which</a:t>
            </a:r>
            <a:r>
              <a:rPr lang="cs-CZ" altLang="cs-CZ" sz="1800" dirty="0" smtClean="0"/>
              <a:t> </a:t>
            </a:r>
            <a:r>
              <a:rPr lang="en-US" altLang="cs-CZ" sz="1800" dirty="0" smtClean="0"/>
              <a:t>process </a:t>
            </a:r>
            <a:r>
              <a:rPr lang="en-US" altLang="cs-CZ" sz="1800" dirty="0"/>
              <a:t>the atom emits an </a:t>
            </a:r>
            <a:r>
              <a:rPr lang="en-US" altLang="cs-CZ" sz="1800" dirty="0">
                <a:solidFill>
                  <a:srgbClr val="0000FF"/>
                </a:solidFill>
              </a:rPr>
              <a:t>additional </a:t>
            </a:r>
            <a:r>
              <a:rPr lang="en-US" altLang="cs-CZ" sz="1800" dirty="0" smtClean="0">
                <a:solidFill>
                  <a:srgbClr val="0000FF"/>
                </a:solidFill>
              </a:rPr>
              <a:t>photon of the same parameters</a:t>
            </a:r>
            <a:r>
              <a:rPr lang="en-US" altLang="cs-CZ" sz="1800" dirty="0" smtClean="0"/>
              <a:t>, </a:t>
            </a:r>
            <a:r>
              <a:rPr lang="en-US" altLang="cs-CZ" sz="1800" dirty="0"/>
              <a:t>whose energy is also </a:t>
            </a:r>
            <a:r>
              <a:rPr lang="en-US" altLang="cs-CZ" sz="1800" i="1" dirty="0">
                <a:solidFill>
                  <a:srgbClr val="0000FF"/>
                </a:solidFill>
              </a:rPr>
              <a:t>hf</a:t>
            </a:r>
            <a:r>
              <a:rPr lang="en-US" altLang="cs-CZ" sz="1800" dirty="0" smtClean="0"/>
              <a:t>.</a:t>
            </a:r>
            <a:r>
              <a:rPr lang="cs-CZ" altLang="cs-CZ" sz="1800" dirty="0" smtClean="0"/>
              <a:t> </a:t>
            </a:r>
            <a:r>
              <a:rPr lang="en-US" altLang="cs-CZ" sz="1800" dirty="0" smtClean="0"/>
              <a:t>We call</a:t>
            </a:r>
            <a:r>
              <a:rPr lang="cs-CZ" altLang="cs-CZ" sz="1800" dirty="0" smtClean="0"/>
              <a:t> </a:t>
            </a:r>
            <a:r>
              <a:rPr lang="en-US" altLang="cs-CZ" sz="1800" dirty="0" smtClean="0"/>
              <a:t>this </a:t>
            </a:r>
            <a:r>
              <a:rPr lang="en-US" altLang="cs-CZ" sz="1800" dirty="0"/>
              <a:t>process </a:t>
            </a:r>
            <a:r>
              <a:rPr lang="en-US" altLang="cs-CZ" sz="1800" dirty="0">
                <a:solidFill>
                  <a:srgbClr val="0000FF"/>
                </a:solidFill>
              </a:rPr>
              <a:t>stimulated </a:t>
            </a:r>
            <a:r>
              <a:rPr lang="en-US" altLang="cs-CZ" sz="1800" dirty="0" smtClean="0">
                <a:solidFill>
                  <a:srgbClr val="0000FF"/>
                </a:solidFill>
              </a:rPr>
              <a:t>emission</a:t>
            </a:r>
            <a:r>
              <a:rPr lang="cs-CZ" altLang="cs-CZ" sz="1800" dirty="0" smtClean="0"/>
              <a:t>.</a:t>
            </a:r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377719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115616" y="188913"/>
            <a:ext cx="71287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800" dirty="0" err="1" smtClean="0">
                <a:solidFill>
                  <a:srgbClr val="FF0000"/>
                </a:solidFill>
              </a:rPr>
              <a:t>Stimulated</a:t>
            </a:r>
            <a:r>
              <a:rPr lang="cs-CZ" altLang="cs-CZ" sz="2800" dirty="0" smtClean="0">
                <a:solidFill>
                  <a:srgbClr val="FF0000"/>
                </a:solidFill>
              </a:rPr>
              <a:t> </a:t>
            </a:r>
            <a:r>
              <a:rPr lang="cs-CZ" altLang="cs-CZ" sz="2800" dirty="0" err="1" smtClean="0">
                <a:solidFill>
                  <a:srgbClr val="FF0000"/>
                </a:solidFill>
              </a:rPr>
              <a:t>Emission</a:t>
            </a:r>
            <a:r>
              <a:rPr lang="cs-CZ" altLang="cs-CZ" sz="2800" dirty="0" smtClean="0">
                <a:solidFill>
                  <a:srgbClr val="FF0000"/>
                </a:solidFill>
              </a:rPr>
              <a:t> – </a:t>
            </a:r>
            <a:r>
              <a:rPr lang="cs-CZ" altLang="cs-CZ" sz="2800" dirty="0" err="1" smtClean="0">
                <a:solidFill>
                  <a:srgbClr val="FF0000"/>
                </a:solidFill>
              </a:rPr>
              <a:t>Inversion</a:t>
            </a:r>
            <a:r>
              <a:rPr lang="cs-CZ" altLang="cs-CZ" sz="2800" dirty="0" smtClean="0">
                <a:solidFill>
                  <a:srgbClr val="FF0000"/>
                </a:solidFill>
              </a:rPr>
              <a:t> </a:t>
            </a:r>
            <a:r>
              <a:rPr lang="cs-CZ" altLang="cs-CZ" sz="2800" dirty="0" err="1" smtClean="0">
                <a:solidFill>
                  <a:srgbClr val="FF0000"/>
                </a:solidFill>
              </a:rPr>
              <a:t>Population</a:t>
            </a:r>
            <a:endParaRPr lang="cs-CZ" altLang="cs-CZ" sz="2800" dirty="0">
              <a:solidFill>
                <a:srgbClr val="FF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11560" y="812318"/>
            <a:ext cx="547260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err="1" smtClean="0"/>
              <a:t>If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we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have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an</a:t>
            </a:r>
            <a:r>
              <a:rPr lang="cs-CZ" altLang="cs-CZ" sz="1800" dirty="0" smtClean="0"/>
              <a:t> atom in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thermal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equilibrium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/>
              <a:t>state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with</a:t>
            </a:r>
            <a:r>
              <a:rPr lang="cs-CZ" altLang="cs-CZ" sz="1800" dirty="0" smtClean="0"/>
              <a:t> </a:t>
            </a:r>
            <a:r>
              <a:rPr lang="cs-CZ" altLang="cs-CZ" sz="1800" i="1" dirty="0" smtClean="0">
                <a:solidFill>
                  <a:srgbClr val="0000FF"/>
                </a:solidFill>
              </a:rPr>
              <a:t>N</a:t>
            </a:r>
            <a:r>
              <a:rPr lang="cs-CZ" altLang="cs-CZ" sz="1800" i="1" baseline="-25000" dirty="0" smtClean="0">
                <a:solidFill>
                  <a:srgbClr val="0000FF"/>
                </a:solidFill>
              </a:rPr>
              <a:t>0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atoms</a:t>
            </a:r>
            <a:r>
              <a:rPr lang="cs-CZ" altLang="cs-CZ" sz="1800" dirty="0" smtClean="0"/>
              <a:t> in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ground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state</a:t>
            </a:r>
            <a:r>
              <a:rPr lang="cs-CZ" altLang="cs-CZ" sz="1800" dirty="0" smtClean="0"/>
              <a:t> </a:t>
            </a:r>
            <a:r>
              <a:rPr lang="cs-CZ" altLang="cs-CZ" sz="1800" i="1" dirty="0" smtClean="0">
                <a:solidFill>
                  <a:srgbClr val="0000FF"/>
                </a:solidFill>
              </a:rPr>
              <a:t>E</a:t>
            </a:r>
            <a:r>
              <a:rPr lang="cs-CZ" altLang="cs-CZ" sz="1800" i="1" baseline="-25000" dirty="0" smtClean="0">
                <a:solidFill>
                  <a:srgbClr val="0000FF"/>
                </a:solidFill>
              </a:rPr>
              <a:t>0</a:t>
            </a:r>
            <a:r>
              <a:rPr lang="cs-CZ" altLang="cs-CZ" sz="1800" dirty="0" smtClean="0"/>
              <a:t> and </a:t>
            </a:r>
            <a:r>
              <a:rPr lang="cs-CZ" altLang="cs-CZ" sz="1800" i="1" dirty="0" err="1" smtClean="0">
                <a:solidFill>
                  <a:srgbClr val="0000FF"/>
                </a:solidFill>
              </a:rPr>
              <a:t>N</a:t>
            </a:r>
            <a:r>
              <a:rPr lang="cs-CZ" altLang="cs-CZ" sz="1800" i="1" baseline="-25000" dirty="0" err="1" smtClean="0">
                <a:solidFill>
                  <a:srgbClr val="0000FF"/>
                </a:solidFill>
              </a:rPr>
              <a:t>x</a:t>
            </a:r>
            <a:r>
              <a:rPr lang="cs-CZ" altLang="cs-CZ" sz="1800" dirty="0" smtClean="0"/>
              <a:t> atom</a:t>
            </a:r>
            <a:r>
              <a:rPr lang="en-US" altLang="cs-CZ" sz="1800" dirty="0" smtClean="0"/>
              <a:t>s</a:t>
            </a:r>
            <a:r>
              <a:rPr lang="cs-CZ" altLang="cs-CZ" sz="1800" dirty="0" smtClean="0"/>
              <a:t> in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excited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state</a:t>
            </a:r>
            <a:r>
              <a:rPr lang="cs-CZ" altLang="cs-CZ" sz="1800" dirty="0" smtClean="0"/>
              <a:t> </a:t>
            </a:r>
            <a:r>
              <a:rPr lang="cs-CZ" altLang="cs-CZ" sz="1800" i="1" dirty="0" smtClean="0">
                <a:solidFill>
                  <a:srgbClr val="0000FF"/>
                </a:solidFill>
              </a:rPr>
              <a:t>E</a:t>
            </a:r>
            <a:r>
              <a:rPr lang="cs-CZ" altLang="cs-CZ" sz="1800" i="1" baseline="-25000" dirty="0" smtClean="0">
                <a:solidFill>
                  <a:srgbClr val="0000FF"/>
                </a:solidFill>
              </a:rPr>
              <a:t>x</a:t>
            </a:r>
            <a:r>
              <a:rPr lang="cs-CZ" altLang="cs-CZ" sz="1800" dirty="0" smtClean="0"/>
              <a:t>,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ratio </a:t>
            </a:r>
            <a:r>
              <a:rPr lang="cs-CZ" altLang="cs-CZ" sz="1800" dirty="0" err="1" smtClean="0"/>
              <a:t>between</a:t>
            </a:r>
            <a:r>
              <a:rPr lang="cs-CZ" altLang="cs-CZ" sz="1800" dirty="0" smtClean="0"/>
              <a:t> these </a:t>
            </a:r>
            <a:r>
              <a:rPr lang="cs-CZ" altLang="cs-CZ" sz="1800" dirty="0" err="1" smtClean="0"/>
              <a:t>two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numbers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can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be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expressed</a:t>
            </a:r>
            <a:r>
              <a:rPr lang="cs-CZ" altLang="cs-CZ" sz="1800" dirty="0" smtClean="0"/>
              <a:t> by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Boltzmann</a:t>
            </a:r>
            <a:r>
              <a:rPr lang="en-US" altLang="cs-CZ" sz="1800" dirty="0" smtClean="0"/>
              <a:t>’s distribution:</a:t>
            </a:r>
            <a:endParaRPr lang="cs-CZ" altLang="cs-CZ" sz="1800" b="1" dirty="0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11560" y="2348880"/>
            <a:ext cx="8064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cs-CZ" sz="1800" dirty="0" smtClean="0"/>
              <a:t>Where </a:t>
            </a:r>
            <a:r>
              <a:rPr lang="en-US" altLang="cs-CZ" sz="1800" i="1" dirty="0" smtClean="0">
                <a:solidFill>
                  <a:srgbClr val="0000FF"/>
                </a:solidFill>
              </a:rPr>
              <a:t>k</a:t>
            </a:r>
            <a:r>
              <a:rPr lang="en-US" altLang="cs-CZ" sz="1800" dirty="0" smtClean="0"/>
              <a:t> is Boltzmann’s constant and </a:t>
            </a:r>
            <a:r>
              <a:rPr lang="en-US" altLang="cs-CZ" sz="1800" i="1" dirty="0" smtClean="0">
                <a:solidFill>
                  <a:srgbClr val="0000FF"/>
                </a:solidFill>
              </a:rPr>
              <a:t>T</a:t>
            </a:r>
            <a:r>
              <a:rPr lang="en-US" altLang="cs-CZ" sz="1800" dirty="0" smtClean="0"/>
              <a:t> is temperature. Since the </a:t>
            </a:r>
            <a:r>
              <a:rPr lang="en-US" altLang="cs-CZ" sz="1800" i="1" dirty="0" smtClean="0"/>
              <a:t>E</a:t>
            </a:r>
            <a:r>
              <a:rPr lang="en-US" altLang="cs-CZ" sz="1800" i="1" baseline="-25000" dirty="0" smtClean="0"/>
              <a:t>x</a:t>
            </a:r>
            <a:r>
              <a:rPr lang="en-US" altLang="cs-CZ" sz="1800" dirty="0" smtClean="0"/>
              <a:t> is greater than </a:t>
            </a:r>
            <a:r>
              <a:rPr lang="en-US" altLang="cs-CZ" sz="1800" i="1" dirty="0" smtClean="0"/>
              <a:t>E</a:t>
            </a:r>
            <a:r>
              <a:rPr lang="en-US" altLang="cs-CZ" sz="1800" i="1" baseline="-25000" dirty="0" smtClean="0"/>
              <a:t>0</a:t>
            </a:r>
            <a:r>
              <a:rPr lang="en-US" altLang="cs-CZ" sz="1800" dirty="0" smtClean="0"/>
              <a:t>, the number </a:t>
            </a:r>
            <a:r>
              <a:rPr lang="en-US" altLang="cs-CZ" sz="1800" i="1" dirty="0" err="1" smtClean="0"/>
              <a:t>N</a:t>
            </a:r>
            <a:r>
              <a:rPr lang="en-US" altLang="cs-CZ" sz="1800" i="1" baseline="-25000" dirty="0" err="1" smtClean="0"/>
              <a:t>x</a:t>
            </a:r>
            <a:r>
              <a:rPr lang="en-US" altLang="cs-CZ" sz="1800" dirty="0" smtClean="0"/>
              <a:t> will be always lower than </a:t>
            </a:r>
            <a:r>
              <a:rPr lang="en-US" altLang="cs-CZ" sz="1800" i="1" dirty="0" smtClean="0"/>
              <a:t>N</a:t>
            </a:r>
            <a:r>
              <a:rPr lang="en-US" altLang="cs-CZ" sz="1800" i="1" baseline="-25000" dirty="0" smtClean="0"/>
              <a:t>0</a:t>
            </a:r>
            <a:r>
              <a:rPr lang="en-US" altLang="cs-CZ" sz="1800" dirty="0" smtClean="0"/>
              <a:t>.  </a:t>
            </a:r>
            <a:endParaRPr lang="cs-CZ" altLang="cs-CZ" sz="1800" b="1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11560" y="2996952"/>
            <a:ext cx="80645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cs-CZ" sz="1800" dirty="0"/>
              <a:t>If we </a:t>
            </a:r>
            <a:r>
              <a:rPr lang="en-US" altLang="cs-CZ" sz="1800" dirty="0" smtClean="0"/>
              <a:t>flood such atoms with </a:t>
            </a:r>
            <a:r>
              <a:rPr lang="en-US" altLang="cs-CZ" sz="1800" dirty="0"/>
              <a:t>photons of energy E</a:t>
            </a:r>
            <a:r>
              <a:rPr lang="en-US" altLang="cs-CZ" sz="1800" baseline="-25000" dirty="0"/>
              <a:t>x</a:t>
            </a:r>
            <a:r>
              <a:rPr lang="en-US" altLang="cs-CZ" sz="1800" dirty="0"/>
              <a:t> </a:t>
            </a:r>
            <a:r>
              <a:rPr lang="en-US" altLang="cs-CZ" sz="1800" dirty="0" smtClean="0"/>
              <a:t>- E</a:t>
            </a:r>
            <a:r>
              <a:rPr lang="en-US" altLang="cs-CZ" sz="1800" baseline="-25000" dirty="0" smtClean="0"/>
              <a:t>0</a:t>
            </a:r>
            <a:r>
              <a:rPr lang="en-US" altLang="cs-CZ" sz="1800" dirty="0" smtClean="0"/>
              <a:t>, photons </a:t>
            </a:r>
            <a:r>
              <a:rPr lang="en-US" altLang="cs-CZ" sz="1800" dirty="0"/>
              <a:t>will disappear via absorption by ground-state atoms and photons will </a:t>
            </a:r>
            <a:r>
              <a:rPr lang="en-US" altLang="cs-CZ" sz="1800" dirty="0" smtClean="0"/>
              <a:t>be generated </a:t>
            </a:r>
            <a:r>
              <a:rPr lang="en-US" altLang="cs-CZ" sz="1800" dirty="0"/>
              <a:t>largely via stimulated emission of excited-state atoms. </a:t>
            </a:r>
            <a:r>
              <a:rPr lang="en-US" altLang="cs-CZ" sz="1800" dirty="0" smtClean="0"/>
              <a:t>Einstein showed </a:t>
            </a:r>
            <a:r>
              <a:rPr lang="en-US" altLang="cs-CZ" sz="1800" dirty="0"/>
              <a:t>that the </a:t>
            </a:r>
            <a:r>
              <a:rPr lang="en-US" altLang="cs-CZ" sz="1800" dirty="0">
                <a:solidFill>
                  <a:srgbClr val="0000FF"/>
                </a:solidFill>
              </a:rPr>
              <a:t>probabilities</a:t>
            </a:r>
            <a:r>
              <a:rPr lang="en-US" altLang="cs-CZ" sz="1800" dirty="0"/>
              <a:t> per atom for these two processes </a:t>
            </a:r>
            <a:r>
              <a:rPr lang="en-US" altLang="cs-CZ" sz="1800" dirty="0">
                <a:solidFill>
                  <a:srgbClr val="0000FF"/>
                </a:solidFill>
              </a:rPr>
              <a:t>are </a:t>
            </a:r>
            <a:r>
              <a:rPr lang="en-US" altLang="cs-CZ" sz="1800" dirty="0" smtClean="0">
                <a:solidFill>
                  <a:srgbClr val="0000FF"/>
                </a:solidFill>
              </a:rPr>
              <a:t>identical</a:t>
            </a:r>
            <a:r>
              <a:rPr lang="en-US" altLang="cs-CZ" sz="1800" dirty="0" smtClean="0"/>
              <a:t>. Thus</a:t>
            </a:r>
            <a:r>
              <a:rPr lang="en-US" altLang="cs-CZ" sz="1800" dirty="0"/>
              <a:t>, because there are </a:t>
            </a:r>
            <a:r>
              <a:rPr lang="en-US" altLang="cs-CZ" sz="1800" dirty="0">
                <a:solidFill>
                  <a:srgbClr val="0000FF"/>
                </a:solidFill>
              </a:rPr>
              <a:t>more atoms in the ground state</a:t>
            </a:r>
            <a:r>
              <a:rPr lang="en-US" altLang="cs-CZ" sz="1800" dirty="0"/>
              <a:t>, the </a:t>
            </a:r>
            <a:r>
              <a:rPr lang="en-US" altLang="cs-CZ" sz="1800" dirty="0">
                <a:solidFill>
                  <a:srgbClr val="0000FF"/>
                </a:solidFill>
              </a:rPr>
              <a:t>net effect </a:t>
            </a:r>
            <a:r>
              <a:rPr lang="en-US" altLang="cs-CZ" sz="1800" dirty="0"/>
              <a:t>will be </a:t>
            </a:r>
            <a:r>
              <a:rPr lang="en-US" altLang="cs-CZ" sz="1800" dirty="0" smtClean="0"/>
              <a:t>the </a:t>
            </a:r>
            <a:r>
              <a:rPr lang="en-US" altLang="cs-CZ" sz="1800" dirty="0" smtClean="0">
                <a:solidFill>
                  <a:srgbClr val="0000FF"/>
                </a:solidFill>
              </a:rPr>
              <a:t>absorption </a:t>
            </a:r>
            <a:r>
              <a:rPr lang="en-US" altLang="cs-CZ" sz="1800" dirty="0">
                <a:solidFill>
                  <a:srgbClr val="0000FF"/>
                </a:solidFill>
              </a:rPr>
              <a:t>of photons</a:t>
            </a:r>
            <a:r>
              <a:rPr lang="en-US" altLang="cs-CZ" sz="1800" dirty="0"/>
              <a:t>.</a:t>
            </a:r>
            <a:endParaRPr lang="cs-CZ" altLang="cs-CZ" sz="1800" b="1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061302"/>
              </p:ext>
            </p:extLst>
          </p:nvPr>
        </p:nvGraphicFramePr>
        <p:xfrm>
          <a:off x="6273800" y="1196975"/>
          <a:ext cx="23590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Equation" r:id="rId3" imgW="1130040" imgH="241200" progId="Equation.DSMT4">
                  <p:embed/>
                </p:oleObj>
              </mc:Choice>
              <mc:Fallback>
                <p:oleObj name="Equation" r:id="rId3" imgW="1130040" imgH="241200" progId="Equation.DSMT4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3800" y="1196975"/>
                        <a:ext cx="2359025" cy="5048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954339"/>
            <a:ext cx="3477111" cy="1066949"/>
          </a:xfrm>
          <a:prstGeom prst="rect">
            <a:avLst/>
          </a:prstGeom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11560" y="4771018"/>
            <a:ext cx="475252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cs-CZ" sz="1800" dirty="0" smtClean="0"/>
              <a:t>For generating the laser light we </a:t>
            </a:r>
            <a:r>
              <a:rPr lang="en-US" altLang="cs-CZ" sz="1800" dirty="0" smtClean="0">
                <a:solidFill>
                  <a:srgbClr val="0000FF"/>
                </a:solidFill>
              </a:rPr>
              <a:t>need more photons emitted than absorbed</a:t>
            </a:r>
            <a:r>
              <a:rPr lang="en-US" altLang="cs-CZ" sz="1800" dirty="0" smtClean="0"/>
              <a:t>. We need </a:t>
            </a:r>
            <a:r>
              <a:rPr lang="en-US" altLang="cs-CZ" sz="1800" dirty="0" smtClean="0">
                <a:solidFill>
                  <a:srgbClr val="0000FF"/>
                </a:solidFill>
              </a:rPr>
              <a:t>more atoms </a:t>
            </a:r>
            <a:r>
              <a:rPr lang="en-US" altLang="cs-CZ" sz="1800" dirty="0" smtClean="0"/>
              <a:t>in the </a:t>
            </a:r>
            <a:r>
              <a:rPr lang="en-US" altLang="cs-CZ" sz="1800" dirty="0" smtClean="0">
                <a:solidFill>
                  <a:srgbClr val="0000FF"/>
                </a:solidFill>
              </a:rPr>
              <a:t>excited state </a:t>
            </a:r>
            <a:r>
              <a:rPr lang="en-US" altLang="cs-CZ" sz="1800" dirty="0" smtClean="0"/>
              <a:t>than those in the </a:t>
            </a:r>
            <a:r>
              <a:rPr lang="en-US" altLang="cs-CZ" sz="1800" dirty="0" smtClean="0">
                <a:solidFill>
                  <a:srgbClr val="0000FF"/>
                </a:solidFill>
              </a:rPr>
              <a:t>ground state</a:t>
            </a:r>
            <a:r>
              <a:rPr lang="en-US" altLang="cs-CZ" sz="1800" dirty="0" smtClean="0"/>
              <a:t>. This is called </a:t>
            </a:r>
            <a:r>
              <a:rPr lang="en-US" altLang="cs-CZ" sz="1800" dirty="0" smtClean="0">
                <a:solidFill>
                  <a:srgbClr val="0000FF"/>
                </a:solidFill>
              </a:rPr>
              <a:t>population inversion</a:t>
            </a:r>
            <a:r>
              <a:rPr lang="en-US" altLang="cs-CZ" sz="1800" dirty="0" smtClean="0"/>
              <a:t>. </a:t>
            </a:r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06096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115616" y="188913"/>
            <a:ext cx="71287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800" dirty="0" smtClean="0">
                <a:solidFill>
                  <a:srgbClr val="FF0000"/>
                </a:solidFill>
              </a:rPr>
              <a:t>Helium-Neon Gas Laser</a:t>
            </a:r>
            <a:endParaRPr lang="cs-CZ" altLang="cs-CZ" sz="2800" dirty="0">
              <a:solidFill>
                <a:srgbClr val="FF0000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1560" y="764704"/>
            <a:ext cx="8064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cs-CZ" sz="1800" dirty="0" smtClean="0"/>
              <a:t>One of examples how to achieve inverted population is </a:t>
            </a:r>
            <a:r>
              <a:rPr lang="en-US" altLang="cs-CZ" sz="1800" dirty="0" smtClean="0">
                <a:solidFill>
                  <a:srgbClr val="0000FF"/>
                </a:solidFill>
              </a:rPr>
              <a:t>helium</a:t>
            </a:r>
            <a:r>
              <a:rPr lang="cs-CZ" altLang="cs-CZ" sz="1800" dirty="0" smtClean="0">
                <a:solidFill>
                  <a:srgbClr val="0000FF"/>
                </a:solidFill>
              </a:rPr>
              <a:t>-</a:t>
            </a:r>
            <a:r>
              <a:rPr lang="en-US" altLang="cs-CZ" sz="1800" dirty="0" smtClean="0">
                <a:solidFill>
                  <a:srgbClr val="0000FF"/>
                </a:solidFill>
              </a:rPr>
              <a:t>neon laser</a:t>
            </a:r>
            <a:r>
              <a:rPr lang="en-US" altLang="cs-CZ" sz="1800" dirty="0" smtClean="0"/>
              <a:t>, where the excitation is achieved by </a:t>
            </a:r>
            <a:r>
              <a:rPr lang="en-US" altLang="cs-CZ" sz="1800" dirty="0" smtClean="0">
                <a:solidFill>
                  <a:srgbClr val="0000FF"/>
                </a:solidFill>
              </a:rPr>
              <a:t>electrical pumping</a:t>
            </a:r>
            <a:r>
              <a:rPr lang="en-US" altLang="cs-CZ" sz="1800" dirty="0" smtClean="0"/>
              <a:t>. </a:t>
            </a:r>
            <a:endParaRPr lang="cs-CZ" altLang="cs-CZ" sz="1800" b="1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11560" y="1414517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cs-CZ" sz="1800" dirty="0" smtClean="0"/>
              <a:t>The basic part of the laser is a glass tube filled with </a:t>
            </a:r>
            <a:r>
              <a:rPr lang="cs-CZ" altLang="cs-CZ" sz="1800" dirty="0" smtClean="0"/>
              <a:t>8</a:t>
            </a:r>
            <a:r>
              <a:rPr lang="en-US" altLang="cs-CZ" sz="1800" dirty="0" smtClean="0"/>
              <a:t>0:</a:t>
            </a:r>
            <a:r>
              <a:rPr lang="cs-CZ" altLang="cs-CZ" sz="1800" dirty="0" smtClean="0"/>
              <a:t>2</a:t>
            </a:r>
            <a:r>
              <a:rPr lang="en-US" altLang="cs-CZ" sz="1800" dirty="0" smtClean="0"/>
              <a:t>0 mixture of </a:t>
            </a:r>
            <a:r>
              <a:rPr lang="en-US" altLang="cs-CZ" sz="1800" dirty="0" smtClean="0">
                <a:solidFill>
                  <a:srgbClr val="0000FF"/>
                </a:solidFill>
              </a:rPr>
              <a:t>helium</a:t>
            </a:r>
            <a:r>
              <a:rPr lang="en-US" altLang="cs-CZ" sz="1800" dirty="0" smtClean="0"/>
              <a:t> and </a:t>
            </a:r>
            <a:r>
              <a:rPr lang="en-US" altLang="cs-CZ" sz="1800" dirty="0" smtClean="0">
                <a:solidFill>
                  <a:srgbClr val="0000FF"/>
                </a:solidFill>
              </a:rPr>
              <a:t>neon</a:t>
            </a:r>
            <a:r>
              <a:rPr lang="en-US" altLang="cs-CZ" sz="1800" dirty="0" smtClean="0"/>
              <a:t> (pressure 10-100 Pa). An electric current passes through the gas and colliding </a:t>
            </a:r>
            <a:r>
              <a:rPr lang="en-US" altLang="cs-CZ" sz="1800" dirty="0" smtClean="0">
                <a:solidFill>
                  <a:srgbClr val="0000FF"/>
                </a:solidFill>
              </a:rPr>
              <a:t>electrons raise </a:t>
            </a:r>
            <a:r>
              <a:rPr lang="en-US" altLang="cs-CZ" sz="1800" dirty="0" smtClean="0"/>
              <a:t>many He </a:t>
            </a:r>
            <a:r>
              <a:rPr lang="en-US" altLang="cs-CZ" sz="1800" dirty="0" smtClean="0">
                <a:solidFill>
                  <a:srgbClr val="0000FF"/>
                </a:solidFill>
              </a:rPr>
              <a:t>atoms to the excited state </a:t>
            </a:r>
            <a:r>
              <a:rPr lang="en-US" altLang="cs-CZ" sz="1800" dirty="0" smtClean="0"/>
              <a:t>E</a:t>
            </a:r>
            <a:r>
              <a:rPr lang="en-US" altLang="cs-CZ" sz="1800" baseline="-25000" dirty="0" smtClean="0"/>
              <a:t>3</a:t>
            </a:r>
            <a:r>
              <a:rPr lang="en-US" altLang="cs-CZ" sz="1800" dirty="0" smtClean="0"/>
              <a:t>. This state is metastable (life around 1 </a:t>
            </a:r>
            <a:r>
              <a:rPr lang="el-GR" altLang="cs-CZ" sz="1800" dirty="0" smtClean="0"/>
              <a:t>μ</a:t>
            </a:r>
            <a:r>
              <a:rPr lang="en-US" altLang="cs-CZ" sz="1800" dirty="0" smtClean="0"/>
              <a:t>s).</a:t>
            </a:r>
            <a:endParaRPr lang="cs-CZ" altLang="cs-CZ" sz="1800" b="1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11560" y="2893000"/>
            <a:ext cx="406845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cs-CZ" sz="1800" dirty="0"/>
              <a:t>The energy of </a:t>
            </a:r>
            <a:r>
              <a:rPr lang="en-US" altLang="cs-CZ" sz="1800" dirty="0" smtClean="0"/>
              <a:t>helium </a:t>
            </a:r>
            <a:r>
              <a:rPr lang="en-US" altLang="cs-CZ" sz="1800" dirty="0"/>
              <a:t>state E</a:t>
            </a:r>
            <a:r>
              <a:rPr lang="en-US" altLang="cs-CZ" sz="1800" baseline="-25000" dirty="0"/>
              <a:t>3</a:t>
            </a:r>
            <a:r>
              <a:rPr lang="en-US" altLang="cs-CZ" sz="1800" dirty="0"/>
              <a:t> (20.61 eV) is very close to the energy of </a:t>
            </a:r>
            <a:r>
              <a:rPr lang="en-US" altLang="cs-CZ" sz="1800" dirty="0" smtClean="0"/>
              <a:t>neon state </a:t>
            </a:r>
            <a:r>
              <a:rPr lang="en-US" altLang="cs-CZ" sz="1800" dirty="0"/>
              <a:t>E</a:t>
            </a:r>
            <a:r>
              <a:rPr lang="en-US" altLang="cs-CZ" sz="1800" baseline="-25000" dirty="0"/>
              <a:t>2</a:t>
            </a:r>
            <a:r>
              <a:rPr lang="en-US" altLang="cs-CZ" sz="1800" dirty="0"/>
              <a:t> (20.66 eV). Thus, when a metastable (E</a:t>
            </a:r>
            <a:r>
              <a:rPr lang="en-US" altLang="cs-CZ" sz="1800" baseline="-25000" dirty="0"/>
              <a:t>3</a:t>
            </a:r>
            <a:r>
              <a:rPr lang="en-US" altLang="cs-CZ" sz="1800" dirty="0"/>
              <a:t>) </a:t>
            </a:r>
            <a:r>
              <a:rPr lang="en-US" altLang="cs-CZ" sz="1800" dirty="0" smtClean="0"/>
              <a:t>He </a:t>
            </a:r>
            <a:r>
              <a:rPr lang="en-US" altLang="cs-CZ" sz="1800" dirty="0"/>
              <a:t>atom and a </a:t>
            </a:r>
            <a:r>
              <a:rPr lang="en-US" altLang="cs-CZ" sz="1800" dirty="0" smtClean="0"/>
              <a:t>ground state (E</a:t>
            </a:r>
            <a:r>
              <a:rPr lang="en-US" altLang="cs-CZ" sz="1800" baseline="-25000" dirty="0" smtClean="0"/>
              <a:t>0</a:t>
            </a:r>
            <a:r>
              <a:rPr lang="en-US" altLang="cs-CZ" sz="1800" dirty="0"/>
              <a:t>) </a:t>
            </a:r>
            <a:r>
              <a:rPr lang="en-US" altLang="cs-CZ" sz="1800" dirty="0" smtClean="0"/>
              <a:t>Ne </a:t>
            </a:r>
            <a:r>
              <a:rPr lang="en-US" altLang="cs-CZ" sz="1800" dirty="0"/>
              <a:t>atom collide, the excitation energy of the </a:t>
            </a:r>
            <a:r>
              <a:rPr lang="en-US" altLang="cs-CZ" sz="1800" dirty="0" smtClean="0"/>
              <a:t>He </a:t>
            </a:r>
            <a:r>
              <a:rPr lang="en-US" altLang="cs-CZ" sz="1800" dirty="0"/>
              <a:t>atom is </a:t>
            </a:r>
            <a:r>
              <a:rPr lang="en-US" altLang="cs-CZ" sz="1800" dirty="0" smtClean="0"/>
              <a:t>often transferred </a:t>
            </a:r>
            <a:r>
              <a:rPr lang="en-US" altLang="cs-CZ" sz="1800" dirty="0"/>
              <a:t>to the </a:t>
            </a:r>
            <a:r>
              <a:rPr lang="en-US" altLang="cs-CZ" sz="1800" dirty="0" smtClean="0"/>
              <a:t>Ne </a:t>
            </a:r>
            <a:r>
              <a:rPr lang="en-US" altLang="cs-CZ" sz="1800" dirty="0"/>
              <a:t>atom, which then moves to state E</a:t>
            </a:r>
            <a:r>
              <a:rPr lang="en-US" altLang="cs-CZ" sz="1800" baseline="-25000" dirty="0"/>
              <a:t>2</a:t>
            </a:r>
            <a:r>
              <a:rPr lang="en-US" altLang="cs-CZ" sz="1800" dirty="0"/>
              <a:t>. In this manner, </a:t>
            </a:r>
            <a:r>
              <a:rPr lang="en-US" altLang="cs-CZ" sz="1800" dirty="0" smtClean="0"/>
              <a:t>Ne level </a:t>
            </a:r>
            <a:r>
              <a:rPr lang="en-US" altLang="cs-CZ" sz="1800" dirty="0"/>
              <a:t>E</a:t>
            </a:r>
            <a:r>
              <a:rPr lang="en-US" altLang="cs-CZ" sz="1800" baseline="-25000" dirty="0"/>
              <a:t>2</a:t>
            </a:r>
            <a:r>
              <a:rPr lang="en-US" altLang="cs-CZ" sz="1800" dirty="0"/>
              <a:t> (with a mean life of 170 ns) can become </a:t>
            </a:r>
            <a:r>
              <a:rPr lang="en-US" altLang="cs-CZ" sz="1800" dirty="0">
                <a:solidFill>
                  <a:srgbClr val="0000FF"/>
                </a:solidFill>
              </a:rPr>
              <a:t>more heavily populated</a:t>
            </a:r>
            <a:r>
              <a:rPr lang="en-US" altLang="cs-CZ" sz="1800" dirty="0"/>
              <a:t> </a:t>
            </a:r>
            <a:r>
              <a:rPr lang="en-US" altLang="cs-CZ" sz="1800" dirty="0" smtClean="0"/>
              <a:t>than Ne </a:t>
            </a:r>
            <a:r>
              <a:rPr lang="en-US" altLang="cs-CZ" sz="1800" dirty="0"/>
              <a:t>level E</a:t>
            </a:r>
            <a:r>
              <a:rPr lang="en-US" altLang="cs-CZ" sz="1800" baseline="-25000" dirty="0"/>
              <a:t>1</a:t>
            </a:r>
            <a:r>
              <a:rPr lang="en-US" altLang="cs-CZ" sz="1800" dirty="0"/>
              <a:t> </a:t>
            </a:r>
            <a:r>
              <a:rPr lang="en-US" altLang="cs-CZ" sz="1800" dirty="0" smtClean="0"/>
              <a:t>(with </a:t>
            </a:r>
            <a:r>
              <a:rPr lang="en-US" altLang="cs-CZ" sz="1800" dirty="0"/>
              <a:t>a mean life of </a:t>
            </a:r>
            <a:r>
              <a:rPr lang="en-US" altLang="cs-CZ" sz="1800" dirty="0" smtClean="0"/>
              <a:t>10 ns </a:t>
            </a:r>
            <a:r>
              <a:rPr lang="en-US" altLang="cs-CZ" sz="1800" dirty="0"/>
              <a:t>is almost empty).</a:t>
            </a:r>
            <a:endParaRPr lang="cs-CZ" altLang="cs-CZ" sz="1800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036883"/>
            <a:ext cx="3396700" cy="350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66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115616" y="188913"/>
            <a:ext cx="71287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800" dirty="0" smtClean="0">
                <a:solidFill>
                  <a:srgbClr val="FF0000"/>
                </a:solidFill>
              </a:rPr>
              <a:t>Helium-Neon Gas Laser</a:t>
            </a:r>
            <a:endParaRPr lang="cs-CZ" altLang="cs-CZ" sz="2800" dirty="0">
              <a:solidFill>
                <a:srgbClr val="FF0000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1560" y="836712"/>
            <a:ext cx="80645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err="1" smtClean="0"/>
              <a:t>Here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construction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He-Ne laser. </a:t>
            </a:r>
            <a:r>
              <a:rPr lang="cs-CZ" altLang="cs-CZ" sz="1800" dirty="0" err="1" smtClean="0"/>
              <a:t>After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turning</a:t>
            </a:r>
            <a:r>
              <a:rPr lang="cs-CZ" altLang="cs-CZ" sz="1800" dirty="0" smtClean="0"/>
              <a:t> on,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DC </a:t>
            </a:r>
            <a:r>
              <a:rPr lang="cs-CZ" altLang="cs-CZ" sz="1800" dirty="0" err="1" smtClean="0"/>
              <a:t>power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supply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must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give</a:t>
            </a:r>
            <a:r>
              <a:rPr lang="cs-CZ" altLang="cs-CZ" sz="1800" dirty="0" smtClean="0"/>
              <a:t> a </a:t>
            </a:r>
            <a:r>
              <a:rPr lang="cs-CZ" altLang="cs-CZ" sz="1800" dirty="0" err="1" smtClean="0"/>
              <a:t>voltage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ignition</a:t>
            </a:r>
            <a:r>
              <a:rPr lang="cs-CZ" altLang="cs-CZ" sz="1800" dirty="0" smtClean="0">
                <a:solidFill>
                  <a:srgbClr val="0000FF"/>
                </a:solidFill>
              </a:rPr>
              <a:t> pulse </a:t>
            </a:r>
            <a:r>
              <a:rPr lang="cs-CZ" altLang="cs-CZ" sz="1800" dirty="0" smtClean="0"/>
              <a:t>(10 </a:t>
            </a:r>
            <a:r>
              <a:rPr lang="cs-CZ" altLang="cs-CZ" sz="1800" dirty="0" err="1" smtClean="0"/>
              <a:t>kV</a:t>
            </a:r>
            <a:r>
              <a:rPr lang="cs-CZ" altLang="cs-CZ" sz="1800" dirty="0" smtClean="0"/>
              <a:t>). </a:t>
            </a:r>
            <a:r>
              <a:rPr lang="en-US" altLang="cs-CZ" sz="1800" dirty="0"/>
              <a:t>At the moment of beginning breakdown, the electrical resistance of the tube suddenly falls to a low </a:t>
            </a:r>
            <a:r>
              <a:rPr lang="en-US" altLang="cs-CZ" sz="1800" dirty="0" smtClean="0"/>
              <a:t>value</a:t>
            </a:r>
            <a:r>
              <a:rPr lang="cs-CZ" altLang="cs-CZ" sz="1800" dirty="0" smtClean="0"/>
              <a:t>. </a:t>
            </a:r>
            <a:r>
              <a:rPr lang="cs-CZ" altLang="cs-CZ" sz="1800" dirty="0" err="1" smtClean="0"/>
              <a:t>From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this</a:t>
            </a:r>
            <a:r>
              <a:rPr lang="cs-CZ" altLang="cs-CZ" sz="1800" dirty="0" smtClean="0"/>
              <a:t> moment, </a:t>
            </a:r>
            <a:r>
              <a:rPr lang="cs-CZ" altLang="cs-CZ" sz="1800" dirty="0" err="1" smtClean="0"/>
              <a:t>only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sustaining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voltage</a:t>
            </a:r>
            <a:r>
              <a:rPr lang="cs-CZ" altLang="cs-CZ" sz="1800" dirty="0" smtClean="0"/>
              <a:t> (1 </a:t>
            </a:r>
            <a:r>
              <a:rPr lang="cs-CZ" altLang="cs-CZ" sz="1800" dirty="0" err="1" smtClean="0"/>
              <a:t>kV</a:t>
            </a:r>
            <a:r>
              <a:rPr lang="cs-CZ" altLang="cs-CZ" sz="1800" dirty="0" smtClean="0"/>
              <a:t>) </a:t>
            </a:r>
            <a:r>
              <a:rPr lang="cs-CZ" altLang="cs-CZ" sz="1800" dirty="0" err="1" smtClean="0"/>
              <a:t>is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enough</a:t>
            </a:r>
            <a:r>
              <a:rPr lang="cs-CZ" altLang="cs-CZ" sz="1800" dirty="0" smtClean="0"/>
              <a:t> to </a:t>
            </a:r>
            <a:r>
              <a:rPr lang="cs-CZ" altLang="cs-CZ" sz="1800" dirty="0" err="1" smtClean="0"/>
              <a:t>maintain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stimulated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emission</a:t>
            </a:r>
            <a:r>
              <a:rPr lang="cs-CZ" altLang="cs-CZ" sz="1800" dirty="0" smtClean="0"/>
              <a:t>. </a:t>
            </a:r>
            <a:endParaRPr lang="cs-CZ" altLang="cs-CZ" sz="1800" b="1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11560" y="4653136"/>
            <a:ext cx="80645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cs-CZ" sz="1800" dirty="0" smtClean="0"/>
              <a:t>The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photons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moving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parallel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smtClean="0"/>
              <a:t>to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tube axis are </a:t>
            </a:r>
            <a:r>
              <a:rPr lang="cs-CZ" altLang="cs-CZ" sz="1800" dirty="0" err="1" smtClean="0"/>
              <a:t>still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moving</a:t>
            </a:r>
            <a:r>
              <a:rPr lang="cs-CZ" altLang="cs-CZ" sz="1800" dirty="0" smtClean="0">
                <a:solidFill>
                  <a:srgbClr val="0000FF"/>
                </a:solidFill>
              </a:rPr>
              <a:t> to and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fro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/>
              <a:t>due</a:t>
            </a:r>
            <a:r>
              <a:rPr lang="cs-CZ" altLang="cs-CZ" sz="1800" dirty="0" smtClean="0"/>
              <a:t> to </a:t>
            </a:r>
            <a:r>
              <a:rPr lang="cs-CZ" altLang="cs-CZ" sz="1800" dirty="0" err="1" smtClean="0"/>
              <a:t>reflections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from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mirrors</a:t>
            </a:r>
            <a:r>
              <a:rPr lang="cs-CZ" altLang="cs-CZ" sz="1800" dirty="0" smtClean="0"/>
              <a:t>. A </a:t>
            </a:r>
            <a:r>
              <a:rPr lang="cs-CZ" altLang="cs-CZ" sz="1800" dirty="0" err="1" smtClean="0"/>
              <a:t>chain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reaction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builds</a:t>
            </a:r>
            <a:r>
              <a:rPr lang="cs-CZ" altLang="cs-CZ" sz="1800" dirty="0" smtClean="0"/>
              <a:t> up </a:t>
            </a:r>
            <a:r>
              <a:rPr lang="cs-CZ" altLang="cs-CZ" sz="1800" dirty="0" err="1" smtClean="0"/>
              <a:t>rapidly</a:t>
            </a:r>
            <a:r>
              <a:rPr lang="cs-CZ" altLang="cs-CZ" sz="1800" dirty="0" smtClean="0"/>
              <a:t> in </a:t>
            </a:r>
            <a:r>
              <a:rPr lang="cs-CZ" altLang="cs-CZ" sz="1800" dirty="0" err="1" smtClean="0"/>
              <a:t>this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direction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accounting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for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inherent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parallelism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laser </a:t>
            </a:r>
            <a:r>
              <a:rPr lang="cs-CZ" altLang="cs-CZ" sz="1800" dirty="0" err="1" smtClean="0"/>
              <a:t>light</a:t>
            </a:r>
            <a:r>
              <a:rPr lang="cs-CZ" altLang="cs-CZ" sz="1800" dirty="0" smtClean="0"/>
              <a:t>. </a:t>
            </a:r>
            <a:endParaRPr lang="cs-CZ" altLang="cs-CZ" sz="1800" b="1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11560" y="2388944"/>
            <a:ext cx="396044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err="1" smtClean="0"/>
              <a:t>There</a:t>
            </a:r>
            <a:r>
              <a:rPr lang="cs-CZ" altLang="cs-CZ" sz="1800" dirty="0" smtClean="0"/>
              <a:t> are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two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mirrors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/>
              <a:t>placed</a:t>
            </a:r>
            <a:r>
              <a:rPr lang="cs-CZ" altLang="cs-CZ" sz="1800" dirty="0" smtClean="0"/>
              <a:t> on </a:t>
            </a:r>
            <a:r>
              <a:rPr lang="cs-CZ" altLang="cs-CZ" sz="1800" dirty="0" err="1" smtClean="0"/>
              <a:t>both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ends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tube,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one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of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them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is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leaky</a:t>
            </a:r>
            <a:r>
              <a:rPr lang="cs-CZ" altLang="cs-CZ" sz="1800" dirty="0" smtClean="0"/>
              <a:t> to </a:t>
            </a:r>
            <a:r>
              <a:rPr lang="cs-CZ" altLang="cs-CZ" sz="1800" dirty="0" err="1" smtClean="0"/>
              <a:t>allow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some</a:t>
            </a:r>
            <a:r>
              <a:rPr lang="cs-CZ" altLang="cs-CZ" sz="1800" dirty="0" smtClean="0"/>
              <a:t> part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light</a:t>
            </a:r>
            <a:r>
              <a:rPr lang="cs-CZ" altLang="cs-CZ" sz="1800" dirty="0" smtClean="0"/>
              <a:t> to </a:t>
            </a:r>
            <a:r>
              <a:rPr lang="cs-CZ" altLang="cs-CZ" sz="1800" dirty="0" err="1" smtClean="0"/>
              <a:t>produce</a:t>
            </a:r>
            <a:r>
              <a:rPr lang="cs-CZ" altLang="cs-CZ" sz="1800" dirty="0" smtClean="0"/>
              <a:t> laser </a:t>
            </a:r>
            <a:r>
              <a:rPr lang="cs-CZ" altLang="cs-CZ" sz="1800" dirty="0" err="1" smtClean="0"/>
              <a:t>beam</a:t>
            </a:r>
            <a:r>
              <a:rPr lang="cs-CZ" altLang="cs-CZ" sz="1800" dirty="0" smtClean="0"/>
              <a:t>.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stimulated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emission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photons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move</a:t>
            </a:r>
            <a:r>
              <a:rPr lang="cs-CZ" altLang="cs-CZ" sz="1800" dirty="0" smtClean="0"/>
              <a:t> in </a:t>
            </a:r>
            <a:r>
              <a:rPr lang="cs-CZ" altLang="cs-CZ" sz="1800" dirty="0" err="1" smtClean="0"/>
              <a:t>various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directions</a:t>
            </a:r>
            <a:r>
              <a:rPr lang="cs-CZ" altLang="cs-CZ" sz="1800" dirty="0" smtClean="0"/>
              <a:t> but most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them</a:t>
            </a:r>
            <a:r>
              <a:rPr lang="cs-CZ" altLang="cs-CZ" sz="1800" dirty="0" smtClean="0"/>
              <a:t> are </a:t>
            </a:r>
            <a:r>
              <a:rPr lang="cs-CZ" altLang="cs-CZ" sz="1800" dirty="0" err="1" smtClean="0"/>
              <a:t>stopped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at</a:t>
            </a:r>
            <a:r>
              <a:rPr lang="cs-CZ" altLang="cs-CZ" sz="1800" dirty="0" smtClean="0"/>
              <a:t> tube </a:t>
            </a:r>
            <a:r>
              <a:rPr lang="cs-CZ" altLang="cs-CZ" sz="1800" dirty="0" err="1" smtClean="0"/>
              <a:t>walls</a:t>
            </a:r>
            <a:r>
              <a:rPr lang="cs-CZ" altLang="cs-CZ" sz="1800" dirty="0" smtClean="0"/>
              <a:t>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896" y="2204864"/>
            <a:ext cx="4066035" cy="1938554"/>
          </a:xfrm>
          <a:prstGeom prst="rect">
            <a:avLst/>
          </a:prstGeom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11560" y="5602014"/>
            <a:ext cx="80645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err="1" smtClean="0"/>
              <a:t>Since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excited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levels</a:t>
            </a:r>
            <a:r>
              <a:rPr lang="cs-CZ" altLang="cs-CZ" sz="1800" dirty="0" smtClean="0"/>
              <a:t> on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neon are E</a:t>
            </a:r>
            <a:r>
              <a:rPr lang="cs-CZ" altLang="cs-CZ" sz="1800" baseline="-25000" dirty="0" smtClean="0"/>
              <a:t>2</a:t>
            </a:r>
            <a:r>
              <a:rPr lang="cs-CZ" altLang="cs-CZ" sz="1800" dirty="0" smtClean="0"/>
              <a:t>=20.66 eV and E</a:t>
            </a:r>
            <a:r>
              <a:rPr lang="cs-CZ" altLang="cs-CZ" sz="1800" baseline="-25000" dirty="0" smtClean="0"/>
              <a:t>1</a:t>
            </a:r>
            <a:r>
              <a:rPr lang="cs-CZ" altLang="cs-CZ" sz="1800" dirty="0" smtClean="0"/>
              <a:t>=18.7 eV,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en-US" altLang="cs-CZ" sz="1800" dirty="0" smtClean="0"/>
              <a:t>photon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wavelength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corresponding</a:t>
            </a:r>
            <a:r>
              <a:rPr lang="cs-CZ" altLang="cs-CZ" sz="1800" dirty="0" smtClean="0"/>
              <a:t> to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E</a:t>
            </a:r>
            <a:r>
              <a:rPr lang="cs-CZ" altLang="cs-CZ" sz="1800" baseline="-25000" dirty="0" smtClean="0"/>
              <a:t>2</a:t>
            </a:r>
            <a:r>
              <a:rPr lang="en-US" altLang="cs-CZ" sz="1800" baseline="-25000" dirty="0" smtClean="0"/>
              <a:t> </a:t>
            </a:r>
            <a:r>
              <a:rPr lang="en-US" altLang="cs-CZ" sz="1800" dirty="0" smtClean="0"/>
              <a:t>-&gt;E</a:t>
            </a:r>
            <a:r>
              <a:rPr lang="en-US" altLang="cs-CZ" sz="1800" baseline="-25000" dirty="0" smtClean="0"/>
              <a:t>1</a:t>
            </a:r>
            <a:r>
              <a:rPr lang="en-US" altLang="cs-CZ" sz="1800" dirty="0" smtClean="0"/>
              <a:t> transition is </a:t>
            </a:r>
            <a:r>
              <a:rPr lang="en-US" altLang="cs-CZ" sz="1800" dirty="0" smtClean="0">
                <a:solidFill>
                  <a:srgbClr val="0000FF"/>
                </a:solidFill>
              </a:rPr>
              <a:t>632.8 nm</a:t>
            </a:r>
            <a:r>
              <a:rPr lang="en-US" altLang="cs-CZ" sz="1800" dirty="0" smtClean="0"/>
              <a:t>, so the color of the laser beam is </a:t>
            </a:r>
            <a:r>
              <a:rPr lang="en-US" altLang="cs-CZ" sz="1800" dirty="0" smtClean="0">
                <a:solidFill>
                  <a:srgbClr val="0000FF"/>
                </a:solidFill>
              </a:rPr>
              <a:t>red</a:t>
            </a:r>
            <a:r>
              <a:rPr lang="en-US" altLang="cs-CZ" sz="1800" dirty="0" smtClean="0"/>
              <a:t>. </a:t>
            </a:r>
            <a:endParaRPr lang="cs-CZ" altLang="cs-CZ" sz="1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804248" y="2912531"/>
            <a:ext cx="12618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Resonance cavity</a:t>
            </a:r>
            <a:endParaRPr lang="cs-CZ" sz="1000" b="1" dirty="0"/>
          </a:p>
        </p:txBody>
      </p:sp>
      <p:cxnSp>
        <p:nvCxnSpPr>
          <p:cNvPr id="12" name="Přímá spojnice se šipkou 11"/>
          <p:cNvCxnSpPr>
            <a:stCxn id="10" idx="3"/>
          </p:cNvCxnSpPr>
          <p:nvPr/>
        </p:nvCxnSpPr>
        <p:spPr bwMode="auto">
          <a:xfrm>
            <a:off x="8066132" y="3035641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se šipkou 13"/>
          <p:cNvCxnSpPr/>
          <p:nvPr/>
        </p:nvCxnSpPr>
        <p:spPr bwMode="auto">
          <a:xfrm flipH="1">
            <a:off x="7412221" y="3139628"/>
            <a:ext cx="504056" cy="39872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9071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115616" y="188913"/>
            <a:ext cx="71287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800" dirty="0" smtClean="0">
                <a:solidFill>
                  <a:srgbClr val="FF0000"/>
                </a:solidFill>
              </a:rPr>
              <a:t>Semic</a:t>
            </a:r>
            <a:r>
              <a:rPr lang="en-US" altLang="cs-CZ" sz="2800" dirty="0" err="1" smtClean="0">
                <a:solidFill>
                  <a:srgbClr val="FF0000"/>
                </a:solidFill>
              </a:rPr>
              <a:t>onductor</a:t>
            </a:r>
            <a:r>
              <a:rPr lang="en-US" altLang="cs-CZ" sz="2800" dirty="0" smtClean="0">
                <a:solidFill>
                  <a:srgbClr val="FF0000"/>
                </a:solidFill>
              </a:rPr>
              <a:t> Laser</a:t>
            </a:r>
            <a:endParaRPr lang="cs-CZ" altLang="cs-CZ" sz="2800" dirty="0">
              <a:solidFill>
                <a:srgbClr val="FF0000"/>
              </a:solidFill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613661"/>
            <a:ext cx="3091042" cy="2502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11560" y="836712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principle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smtClean="0">
                <a:solidFill>
                  <a:srgbClr val="0000FF"/>
                </a:solidFill>
              </a:rPr>
              <a:t>laser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diode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/>
              <a:t>is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also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based</a:t>
            </a:r>
            <a:r>
              <a:rPr lang="cs-CZ" altLang="cs-CZ" sz="1800" dirty="0" smtClean="0"/>
              <a:t> on </a:t>
            </a:r>
            <a:r>
              <a:rPr lang="cs-CZ" altLang="cs-CZ" sz="1800" dirty="0" err="1" smtClean="0"/>
              <a:t>stimulated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emission</a:t>
            </a:r>
            <a:r>
              <a:rPr lang="cs-CZ" altLang="cs-CZ" sz="1800" dirty="0" smtClean="0"/>
              <a:t>.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diode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consists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smtClean="0">
                <a:solidFill>
                  <a:srgbClr val="0000FF"/>
                </a:solidFill>
              </a:rPr>
              <a:t>PN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junction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/>
              <a:t>flown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through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with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electric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current</a:t>
            </a:r>
            <a:r>
              <a:rPr lang="cs-CZ" altLang="cs-CZ" sz="1800" dirty="0" smtClean="0"/>
              <a:t>.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higher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energy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state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electron</a:t>
            </a:r>
            <a:r>
              <a:rPr lang="cs-CZ" altLang="cs-CZ" sz="1800" dirty="0" smtClean="0"/>
              <a:t> in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conduction</a:t>
            </a:r>
            <a:r>
              <a:rPr lang="cs-CZ" altLang="cs-CZ" sz="1800" dirty="0" smtClean="0">
                <a:solidFill>
                  <a:srgbClr val="0000FF"/>
                </a:solidFill>
              </a:rPr>
              <a:t> band</a:t>
            </a:r>
            <a:r>
              <a:rPr lang="cs-CZ" altLang="cs-CZ" sz="1800" dirty="0" smtClean="0"/>
              <a:t> and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lower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energy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state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is</a:t>
            </a:r>
            <a:r>
              <a:rPr lang="cs-CZ" altLang="cs-CZ" sz="1800" dirty="0" smtClean="0"/>
              <a:t> a </a:t>
            </a:r>
            <a:r>
              <a:rPr lang="cs-CZ" altLang="cs-CZ" sz="1800" dirty="0" smtClean="0">
                <a:solidFill>
                  <a:srgbClr val="0000FF"/>
                </a:solidFill>
              </a:rPr>
              <a:t>hole</a:t>
            </a:r>
            <a:r>
              <a:rPr lang="cs-CZ" altLang="cs-CZ" sz="1800" dirty="0" smtClean="0"/>
              <a:t> in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smtClean="0">
                <a:solidFill>
                  <a:srgbClr val="0000FF"/>
                </a:solidFill>
              </a:rPr>
              <a:t>valence band</a:t>
            </a:r>
            <a:r>
              <a:rPr lang="cs-CZ" altLang="cs-CZ" sz="1800" dirty="0" smtClean="0"/>
              <a:t>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686" y="3149942"/>
            <a:ext cx="3934374" cy="3591426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6969750" y="422108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868144" y="422108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N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11560" y="2012647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err="1" smtClean="0"/>
              <a:t>Electrons</a:t>
            </a:r>
            <a:r>
              <a:rPr lang="cs-CZ" altLang="cs-CZ" sz="1800" dirty="0" smtClean="0"/>
              <a:t> are </a:t>
            </a:r>
            <a:r>
              <a:rPr lang="cs-CZ" altLang="cs-CZ" sz="1800" dirty="0" err="1" smtClean="0"/>
              <a:t>pumped</a:t>
            </a:r>
            <a:r>
              <a:rPr lang="cs-CZ" altLang="cs-CZ" sz="1800" dirty="0" smtClean="0"/>
              <a:t> to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P </a:t>
            </a:r>
            <a:r>
              <a:rPr lang="cs-CZ" altLang="cs-CZ" sz="1800" dirty="0" err="1" smtClean="0"/>
              <a:t>layer</a:t>
            </a:r>
            <a:r>
              <a:rPr lang="cs-CZ" altLang="cs-CZ" sz="1800" dirty="0" smtClean="0"/>
              <a:t> by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electric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field</a:t>
            </a:r>
            <a:r>
              <a:rPr lang="cs-CZ" altLang="cs-CZ" sz="1800" dirty="0" smtClean="0"/>
              <a:t> and </a:t>
            </a:r>
            <a:r>
              <a:rPr lang="cs-CZ" altLang="cs-CZ" sz="1800" dirty="0" err="1" smtClean="0"/>
              <a:t>holes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remain</a:t>
            </a:r>
            <a:r>
              <a:rPr lang="cs-CZ" altLang="cs-CZ" sz="1800" dirty="0" smtClean="0"/>
              <a:t> in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N. </a:t>
            </a:r>
            <a:r>
              <a:rPr lang="cs-CZ" altLang="cs-CZ" sz="1800" dirty="0" err="1" smtClean="0"/>
              <a:t>When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electron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recombines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with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hole in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N </a:t>
            </a:r>
            <a:r>
              <a:rPr lang="cs-CZ" altLang="cs-CZ" sz="1800" dirty="0" err="1" smtClean="0"/>
              <a:t>layer</a:t>
            </a:r>
            <a:r>
              <a:rPr lang="cs-CZ" altLang="cs-CZ" sz="1800" dirty="0" smtClean="0"/>
              <a:t>, a </a:t>
            </a:r>
            <a:r>
              <a:rPr lang="cs-CZ" altLang="cs-CZ" sz="1800" dirty="0" err="1" smtClean="0"/>
              <a:t>photon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emitted</a:t>
            </a:r>
            <a:r>
              <a:rPr lang="cs-CZ" altLang="cs-CZ" sz="1800" dirty="0" smtClean="0"/>
              <a:t>. </a:t>
            </a:r>
            <a:r>
              <a:rPr lang="cs-CZ" altLang="cs-CZ" sz="1800" dirty="0" err="1" smtClean="0"/>
              <a:t>Its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wavelength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given</a:t>
            </a:r>
            <a:r>
              <a:rPr lang="cs-CZ" altLang="cs-CZ" sz="1800" dirty="0" smtClean="0"/>
              <a:t> by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bandgap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width</a:t>
            </a:r>
            <a:r>
              <a:rPr lang="cs-CZ" altLang="cs-CZ" sz="1800" dirty="0" smtClean="0"/>
              <a:t>.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most </a:t>
            </a:r>
            <a:r>
              <a:rPr lang="cs-CZ" altLang="cs-CZ" sz="1800" dirty="0" err="1" smtClean="0"/>
              <a:t>common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material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layers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AlGaAs</a:t>
            </a:r>
            <a:r>
              <a:rPr lang="cs-CZ" altLang="cs-CZ" sz="1800" dirty="0" smtClean="0"/>
              <a:t> and </a:t>
            </a:r>
            <a:r>
              <a:rPr lang="cs-CZ" altLang="cs-CZ" sz="1800" dirty="0" err="1" smtClean="0"/>
              <a:t>dopants</a:t>
            </a:r>
            <a:r>
              <a:rPr lang="cs-CZ" altLang="cs-CZ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014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115616" y="188913"/>
            <a:ext cx="71287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800" dirty="0" smtClean="0">
                <a:solidFill>
                  <a:srgbClr val="FF0000"/>
                </a:solidFill>
              </a:rPr>
              <a:t>LED </a:t>
            </a:r>
            <a:r>
              <a:rPr lang="cs-CZ" altLang="cs-CZ" sz="2800" dirty="0" err="1" smtClean="0">
                <a:solidFill>
                  <a:srgbClr val="FF0000"/>
                </a:solidFill>
              </a:rPr>
              <a:t>Diode</a:t>
            </a:r>
            <a:r>
              <a:rPr lang="cs-CZ" altLang="cs-CZ" sz="2800" dirty="0" smtClean="0">
                <a:solidFill>
                  <a:srgbClr val="FF0000"/>
                </a:solidFill>
              </a:rPr>
              <a:t> and Laser </a:t>
            </a:r>
            <a:r>
              <a:rPr lang="cs-CZ" altLang="cs-CZ" sz="2800" dirty="0" err="1" smtClean="0">
                <a:solidFill>
                  <a:srgbClr val="FF0000"/>
                </a:solidFill>
              </a:rPr>
              <a:t>Diode</a:t>
            </a:r>
            <a:endParaRPr lang="cs-CZ" altLang="cs-CZ" sz="2800" dirty="0">
              <a:solidFill>
                <a:srgbClr val="FF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37" y="3717032"/>
            <a:ext cx="6804248" cy="2888596"/>
          </a:xfrm>
          <a:prstGeom prst="rect">
            <a:avLst/>
          </a:prstGeom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11560" y="836712"/>
            <a:ext cx="80645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principle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light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generating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similar</a:t>
            </a:r>
            <a:r>
              <a:rPr lang="cs-CZ" altLang="cs-CZ" sz="1800" dirty="0" smtClean="0"/>
              <a:t> in </a:t>
            </a:r>
            <a:r>
              <a:rPr lang="cs-CZ" altLang="cs-CZ" sz="1800" dirty="0" err="1" smtClean="0"/>
              <a:t>both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diodes</a:t>
            </a:r>
            <a:r>
              <a:rPr lang="cs-CZ" altLang="cs-CZ" sz="1800" dirty="0" smtClean="0"/>
              <a:t>, but </a:t>
            </a:r>
            <a:r>
              <a:rPr lang="cs-CZ" altLang="cs-CZ" sz="1800" dirty="0" err="1" smtClean="0"/>
              <a:t>while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light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from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LED </a:t>
            </a:r>
            <a:r>
              <a:rPr lang="cs-CZ" altLang="cs-CZ" sz="1800" dirty="0" err="1" smtClean="0"/>
              <a:t>diode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multidirectional</a:t>
            </a:r>
            <a:r>
              <a:rPr lang="cs-CZ" altLang="cs-CZ" sz="1800" dirty="0" smtClean="0"/>
              <a:t>,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direction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laser </a:t>
            </a:r>
            <a:r>
              <a:rPr lang="cs-CZ" altLang="cs-CZ" sz="1800" dirty="0" err="1" smtClean="0"/>
              <a:t>diode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light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unidirectional</a:t>
            </a:r>
            <a:r>
              <a:rPr lang="cs-CZ" altLang="cs-CZ" sz="1800" dirty="0" smtClean="0"/>
              <a:t> and </a:t>
            </a:r>
            <a:r>
              <a:rPr lang="cs-CZ" altLang="cs-CZ" sz="1800" dirty="0" err="1" smtClean="0"/>
              <a:t>given</a:t>
            </a:r>
            <a:r>
              <a:rPr lang="cs-CZ" altLang="cs-CZ" sz="1800" dirty="0" smtClean="0"/>
              <a:t> by </a:t>
            </a:r>
            <a:r>
              <a:rPr lang="cs-CZ" altLang="cs-CZ" sz="1800" dirty="0" err="1" smtClean="0"/>
              <a:t>two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mirrors</a:t>
            </a:r>
            <a:r>
              <a:rPr lang="cs-CZ" altLang="cs-CZ" sz="1800" dirty="0" smtClean="0"/>
              <a:t>, </a:t>
            </a:r>
            <a:r>
              <a:rPr lang="cs-CZ" altLang="cs-CZ" sz="1800" dirty="0" err="1" smtClean="0"/>
              <a:t>like</a:t>
            </a:r>
            <a:r>
              <a:rPr lang="cs-CZ" altLang="cs-CZ" sz="1800" dirty="0" smtClean="0"/>
              <a:t> in case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He-Ne laser.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11560" y="1844824"/>
            <a:ext cx="80645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smtClean="0">
                <a:solidFill>
                  <a:srgbClr val="0000FF"/>
                </a:solidFill>
              </a:rPr>
              <a:t>Laser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diode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/>
              <a:t>is</a:t>
            </a:r>
            <a:r>
              <a:rPr lang="cs-CZ" altLang="cs-CZ" sz="1800" dirty="0" smtClean="0"/>
              <a:t> much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cheaper</a:t>
            </a:r>
            <a:r>
              <a:rPr lang="cs-CZ" altLang="cs-CZ" sz="1800" dirty="0" smtClean="0"/>
              <a:t> and </a:t>
            </a:r>
            <a:r>
              <a:rPr lang="cs-CZ" altLang="cs-CZ" sz="1800" dirty="0" err="1" smtClean="0"/>
              <a:t>easier</a:t>
            </a:r>
            <a:r>
              <a:rPr lang="cs-CZ" altLang="cs-CZ" sz="1800" dirty="0" smtClean="0"/>
              <a:t> to </a:t>
            </a:r>
            <a:r>
              <a:rPr lang="cs-CZ" altLang="cs-CZ" sz="1800" dirty="0" err="1" smtClean="0"/>
              <a:t>produce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than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He-Ne laser but </a:t>
            </a:r>
            <a:r>
              <a:rPr lang="cs-CZ" altLang="cs-CZ" sz="1800" dirty="0" err="1" smtClean="0"/>
              <a:t>there</a:t>
            </a:r>
            <a:r>
              <a:rPr lang="cs-CZ" altLang="cs-CZ" sz="1800" dirty="0" smtClean="0"/>
              <a:t> are </a:t>
            </a:r>
            <a:r>
              <a:rPr lang="cs-CZ" altLang="cs-CZ" sz="1800" dirty="0" err="1" smtClean="0"/>
              <a:t>some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disadvantages</a:t>
            </a:r>
            <a:r>
              <a:rPr lang="cs-CZ" altLang="cs-CZ" sz="1800" dirty="0" smtClean="0"/>
              <a:t>: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bandwidth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laser </a:t>
            </a:r>
            <a:r>
              <a:rPr lang="cs-CZ" altLang="cs-CZ" sz="1800" dirty="0" err="1" smtClean="0"/>
              <a:t>diode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is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around</a:t>
            </a:r>
            <a:r>
              <a:rPr lang="cs-CZ" altLang="cs-CZ" sz="1800" dirty="0" smtClean="0"/>
              <a:t> </a:t>
            </a:r>
            <a:r>
              <a:rPr lang="cs-CZ" altLang="cs-CZ" sz="1800" dirty="0" smtClean="0">
                <a:solidFill>
                  <a:srgbClr val="0000FF"/>
                </a:solidFill>
              </a:rPr>
              <a:t>15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nm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smtClean="0"/>
              <a:t>(</a:t>
            </a:r>
            <a:r>
              <a:rPr lang="cs-CZ" altLang="cs-CZ" sz="1800" dirty="0" err="1" smtClean="0"/>
              <a:t>compared</a:t>
            </a:r>
            <a:r>
              <a:rPr lang="cs-CZ" altLang="cs-CZ" sz="1800" dirty="0" smtClean="0"/>
              <a:t> to 0.002 </a:t>
            </a:r>
            <a:r>
              <a:rPr lang="cs-CZ" altLang="cs-CZ" sz="1800" dirty="0" err="1" smtClean="0"/>
              <a:t>nm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for</a:t>
            </a:r>
            <a:r>
              <a:rPr lang="cs-CZ" altLang="cs-CZ" sz="1800" dirty="0" smtClean="0"/>
              <a:t> He-Ne).  </a:t>
            </a:r>
            <a:r>
              <a:rPr lang="cs-CZ" altLang="cs-CZ" sz="1800" dirty="0" err="1" smtClean="0"/>
              <a:t>Also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smtClean="0">
                <a:solidFill>
                  <a:srgbClr val="0000FF"/>
                </a:solidFill>
              </a:rPr>
              <a:t>divergence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is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err="1" smtClean="0">
                <a:solidFill>
                  <a:srgbClr val="0000FF"/>
                </a:solidFill>
              </a:rPr>
              <a:t>greater</a:t>
            </a:r>
            <a:r>
              <a:rPr lang="cs-CZ" altLang="cs-CZ" sz="1800" dirty="0" smtClean="0">
                <a:solidFill>
                  <a:srgbClr val="0000FF"/>
                </a:solidFill>
              </a:rPr>
              <a:t> </a:t>
            </a:r>
            <a:r>
              <a:rPr lang="cs-CZ" altLang="cs-CZ" sz="1800" dirty="0" smtClean="0"/>
              <a:t>in case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laser </a:t>
            </a:r>
            <a:r>
              <a:rPr lang="cs-CZ" altLang="cs-CZ" sz="1800" dirty="0" err="1" smtClean="0"/>
              <a:t>diode</a:t>
            </a:r>
            <a:r>
              <a:rPr lang="cs-CZ" altLang="cs-CZ" sz="1800" dirty="0" smtClean="0"/>
              <a:t>, and </a:t>
            </a:r>
            <a:r>
              <a:rPr lang="cs-CZ" altLang="cs-CZ" sz="1800" dirty="0" err="1" smtClean="0"/>
              <a:t>its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beam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must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be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focused</a:t>
            </a:r>
            <a:r>
              <a:rPr lang="cs-CZ" altLang="cs-CZ" sz="1800" dirty="0" smtClean="0"/>
              <a:t> by a </a:t>
            </a:r>
            <a:r>
              <a:rPr lang="cs-CZ" altLang="cs-CZ" sz="1800" dirty="0" err="1" smtClean="0"/>
              <a:t>lens</a:t>
            </a:r>
            <a:r>
              <a:rPr lang="cs-CZ" altLang="cs-CZ" sz="1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2580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115616" y="188913"/>
            <a:ext cx="71287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cs-CZ" sz="2800" dirty="0" smtClean="0">
                <a:solidFill>
                  <a:srgbClr val="FF0000"/>
                </a:solidFill>
              </a:rPr>
              <a:t>Properties of the Laser Light</a:t>
            </a:r>
            <a:endParaRPr lang="cs-CZ" altLang="cs-CZ" sz="2800" dirty="0">
              <a:solidFill>
                <a:srgbClr val="FF0000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1560" y="836712"/>
            <a:ext cx="80645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cs-CZ" sz="1800" dirty="0" smtClean="0"/>
              <a:t>1. </a:t>
            </a:r>
            <a:r>
              <a:rPr lang="en-US" altLang="cs-CZ" sz="1800" b="1" dirty="0" smtClean="0">
                <a:solidFill>
                  <a:srgbClr val="0000FF"/>
                </a:solidFill>
              </a:rPr>
              <a:t>Laser light is highly monochromatic</a:t>
            </a:r>
            <a:r>
              <a:rPr lang="en-US" altLang="cs-CZ" sz="1800" dirty="0" smtClean="0"/>
              <a:t>. The laser light has very high spectral purity. Helium-neon laser of wavelength  632.8 nm has the bandwidth of 0.002 nm, for example.</a:t>
            </a:r>
            <a:endParaRPr lang="cs-CZ" altLang="cs-CZ" sz="1800" b="1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11560" y="2062589"/>
            <a:ext cx="432048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cs-CZ" sz="1800" dirty="0" smtClean="0"/>
              <a:t>2. </a:t>
            </a:r>
            <a:r>
              <a:rPr lang="en-US" altLang="cs-CZ" sz="1800" b="1" dirty="0" smtClean="0">
                <a:solidFill>
                  <a:srgbClr val="0000FF"/>
                </a:solidFill>
              </a:rPr>
              <a:t>Laser light is highly coherent</a:t>
            </a:r>
            <a:r>
              <a:rPr lang="en-US" altLang="cs-CZ" sz="1800" dirty="0"/>
              <a:t>. </a:t>
            </a:r>
            <a:r>
              <a:rPr lang="en-US" altLang="cs-CZ" sz="1800" dirty="0" smtClean="0"/>
              <a:t>The waves </a:t>
            </a:r>
            <a:r>
              <a:rPr lang="en-US" altLang="cs-CZ" sz="1800" dirty="0"/>
              <a:t>of the laser light are in phase in space and </a:t>
            </a:r>
            <a:r>
              <a:rPr lang="en-US" altLang="cs-CZ" sz="1800" dirty="0" smtClean="0"/>
              <a:t>time.</a:t>
            </a:r>
            <a:endParaRPr lang="cs-CZ" altLang="cs-CZ" sz="1800" b="1" dirty="0"/>
          </a:p>
        </p:txBody>
      </p:sp>
      <p:pic>
        <p:nvPicPr>
          <p:cNvPr id="12290" name="Picture 2" descr="Výsledek obrázku pro laser light cohe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72816"/>
            <a:ext cx="2930277" cy="2211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1560" y="4149080"/>
            <a:ext cx="8064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cs-CZ" sz="1800" dirty="0" smtClean="0"/>
              <a:t>3</a:t>
            </a:r>
            <a:r>
              <a:rPr lang="en-US" altLang="cs-CZ" sz="1800" dirty="0"/>
              <a:t>. </a:t>
            </a:r>
            <a:r>
              <a:rPr lang="en-US" altLang="cs-CZ" sz="1800" b="1" dirty="0">
                <a:solidFill>
                  <a:srgbClr val="0000FF"/>
                </a:solidFill>
              </a:rPr>
              <a:t>Laser light is highly directional</a:t>
            </a:r>
            <a:r>
              <a:rPr lang="en-US" altLang="cs-CZ" sz="1800" dirty="0" smtClean="0"/>
              <a:t>. Typical divergence is around 1 </a:t>
            </a:r>
            <a:r>
              <a:rPr lang="en-US" altLang="cs-CZ" sz="1800" dirty="0" err="1" smtClean="0"/>
              <a:t>mrad</a:t>
            </a:r>
            <a:r>
              <a:rPr lang="en-US" altLang="cs-CZ" sz="1800" dirty="0" smtClean="0"/>
              <a:t>, which means a spot of 10 cm in diameter 100 meters from the laser. </a:t>
            </a:r>
            <a:endParaRPr lang="cs-CZ" altLang="cs-CZ" sz="1800" b="1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11560" y="5086925"/>
            <a:ext cx="80645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cs-CZ" sz="1800" dirty="0" smtClean="0"/>
              <a:t>4. </a:t>
            </a:r>
            <a:r>
              <a:rPr lang="en-US" altLang="cs-CZ" sz="1800" b="1" dirty="0">
                <a:solidFill>
                  <a:srgbClr val="0000FF"/>
                </a:solidFill>
              </a:rPr>
              <a:t>Laser light can be sharply focused</a:t>
            </a:r>
            <a:r>
              <a:rPr lang="en-US" altLang="cs-CZ" sz="1800" dirty="0" smtClean="0"/>
              <a:t>. We can achieve an intensity up to  10</a:t>
            </a:r>
            <a:r>
              <a:rPr lang="en-US" altLang="cs-CZ" sz="1800" baseline="30000" dirty="0" smtClean="0"/>
              <a:t>17</a:t>
            </a:r>
            <a:r>
              <a:rPr lang="en-US" altLang="cs-CZ" sz="1800" dirty="0" smtClean="0"/>
              <a:t> W/cm</a:t>
            </a:r>
            <a:r>
              <a:rPr lang="en-US" altLang="cs-CZ" sz="1800" baseline="30000" dirty="0" smtClean="0"/>
              <a:t>2</a:t>
            </a:r>
            <a:r>
              <a:rPr lang="en-US" altLang="cs-CZ" sz="1800" dirty="0" smtClean="0"/>
              <a:t> with the laser</a:t>
            </a:r>
            <a:r>
              <a:rPr lang="en-US" altLang="cs-CZ" sz="1800" dirty="0"/>
              <a:t>. An oxyacetylene flame, by contrast, </a:t>
            </a:r>
            <a:r>
              <a:rPr lang="en-US" altLang="cs-CZ" sz="1800" dirty="0" smtClean="0"/>
              <a:t>has an </a:t>
            </a:r>
            <a:r>
              <a:rPr lang="en-US" altLang="cs-CZ" sz="1800" dirty="0"/>
              <a:t>intensity of only about 10</a:t>
            </a:r>
            <a:r>
              <a:rPr lang="en-US" altLang="cs-CZ" sz="1800" baseline="30000" dirty="0"/>
              <a:t>3</a:t>
            </a:r>
            <a:r>
              <a:rPr lang="en-US" altLang="cs-CZ" sz="1800" dirty="0"/>
              <a:t> W/cm</a:t>
            </a:r>
            <a:r>
              <a:rPr lang="en-US" altLang="cs-CZ" sz="1800" baseline="30000" dirty="0"/>
              <a:t>2</a:t>
            </a:r>
            <a:r>
              <a:rPr lang="en-US" altLang="cs-CZ" sz="1800" dirty="0"/>
              <a:t>.</a:t>
            </a:r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85018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11760</TotalTime>
  <Words>1108</Words>
  <Application>Microsoft Office PowerPoint</Application>
  <PresentationFormat>Předvádění na obrazovce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Výchozí návrh</vt:lpstr>
      <vt:lpstr>MathType 6.0 Equation</vt:lpstr>
      <vt:lpstr>Lasers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ELCO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Dynamical systems</dc:title>
  <dc:creator>Jarda</dc:creator>
  <cp:lastModifiedBy>jarda</cp:lastModifiedBy>
  <cp:revision>806</cp:revision>
  <dcterms:created xsi:type="dcterms:W3CDTF">2011-03-12T15:54:56Z</dcterms:created>
  <dcterms:modified xsi:type="dcterms:W3CDTF">2020-01-09T17:18:21Z</dcterms:modified>
</cp:coreProperties>
</file>