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4" r:id="rId3"/>
    <p:sldId id="295" r:id="rId4"/>
    <p:sldId id="272" r:id="rId5"/>
    <p:sldId id="307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70" r:id="rId18"/>
    <p:sldId id="257" r:id="rId19"/>
    <p:sldId id="271" r:id="rId20"/>
    <p:sldId id="293" r:id="rId21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82EDAC3-1C75-4FEA-A483-BC922990E678}">
          <p14:sldIdLst>
            <p14:sldId id="256"/>
            <p14:sldId id="294"/>
            <p14:sldId id="295"/>
          </p14:sldIdLst>
        </p14:section>
        <p14:section name="Oddíl bez názvu" id="{A247AA12-BE3A-43ED-BF8E-62E3AAC9C616}">
          <p14:sldIdLst>
            <p14:sldId id="272"/>
            <p14:sldId id="307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270"/>
            <p14:sldId id="257"/>
            <p14:sldId id="271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480048"/>
    <a:srgbClr val="540054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96" autoAdjust="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AA3D6-3943-4452-B387-F83C4F9CF6CE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84926-0DE1-497F-978A-6B04ABA28B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77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1A31A-E67D-49F1-996C-A67B2E18625C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2F79D-0556-4FA1-9A2F-B3D736E6F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90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D858EFE-C7FB-444E-A3C4-872746EDAF67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9E919BF-45FF-458E-844F-F35D8D9ADF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EFE-C7FB-444E-A3C4-872746EDAF67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9BF-45FF-458E-844F-F35D8D9ADF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EFE-C7FB-444E-A3C4-872746EDAF67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9BF-45FF-458E-844F-F35D8D9ADF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EFE-C7FB-444E-A3C4-872746EDAF67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9BF-45FF-458E-844F-F35D8D9ADF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EFE-C7FB-444E-A3C4-872746EDAF67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9BF-45FF-458E-844F-F35D8D9ADF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EFE-C7FB-444E-A3C4-872746EDAF67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9BF-45FF-458E-844F-F35D8D9ADF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858EFE-C7FB-444E-A3C4-872746EDAF67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E919BF-45FF-458E-844F-F35D8D9ADF4E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D858EFE-C7FB-444E-A3C4-872746EDAF67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9E919BF-45FF-458E-844F-F35D8D9ADF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EFE-C7FB-444E-A3C4-872746EDAF67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9BF-45FF-458E-844F-F35D8D9ADF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EFE-C7FB-444E-A3C4-872746EDAF67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9BF-45FF-458E-844F-F35D8D9ADF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EFE-C7FB-444E-A3C4-872746EDAF67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9BF-45FF-458E-844F-F35D8D9ADF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D858EFE-C7FB-444E-A3C4-872746EDAF67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9E919BF-45FF-458E-844F-F35D8D9ADF4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200" dirty="0"/>
              <a:t>Aplikace </a:t>
            </a:r>
            <a:r>
              <a:rPr lang="cs-CZ" sz="4200" dirty="0" err="1"/>
              <a:t>Reboxu</a:t>
            </a:r>
            <a:r>
              <a:rPr lang="cs-CZ" sz="4200" dirty="0"/>
              <a:t> v rehabilitaci </a:t>
            </a:r>
            <a:br>
              <a:rPr lang="cs-CZ" sz="4200" dirty="0"/>
            </a:br>
            <a:r>
              <a:rPr lang="cs-CZ" sz="2800" dirty="0"/>
              <a:t>praktické využití, aplikace</a:t>
            </a:r>
            <a:br>
              <a:rPr lang="cs-CZ" sz="4200" dirty="0"/>
            </a:br>
            <a:br>
              <a:rPr lang="cs-CZ" sz="4200" dirty="0"/>
            </a:br>
            <a:endParaRPr lang="cs-CZ" sz="2200" dirty="0">
              <a:solidFill>
                <a:srgbClr val="540054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Ing. Petr Slovák, CSc.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MUDr. Matěj Slovák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Ing. Vratislav Fabián, Ph.D.</a:t>
            </a:r>
          </a:p>
        </p:txBody>
      </p:sp>
      <p:pic>
        <p:nvPicPr>
          <p:cNvPr id="4" name="Obrázek 3" descr="ReboxTherapyLtd-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54"/>
          <a:stretch/>
        </p:blipFill>
        <p:spPr bwMode="auto">
          <a:xfrm>
            <a:off x="7092280" y="4558545"/>
            <a:ext cx="1593093" cy="46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93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9848"/>
          </a:xfrm>
        </p:spPr>
        <p:txBody>
          <a:bodyPr/>
          <a:lstStyle/>
          <a:p>
            <a:r>
              <a:rPr lang="cs-CZ" dirty="0"/>
              <a:t>Typické aplikace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929824" y="4653136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Lumbalgie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39552" y="4653136"/>
            <a:ext cx="209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Blokáda krční páteře</a:t>
            </a:r>
          </a:p>
        </p:txBody>
      </p:sp>
      <p:pic>
        <p:nvPicPr>
          <p:cNvPr id="7" name="Picture 4" descr="D:\REBOX THERAPY\Web\Rebox Site CZ\pic\foto\aplikace\lumba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92" y="2386186"/>
            <a:ext cx="32004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REBOX THERAPY\Web\Rebox Site CZ\pic\foto\aplikace\si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52" y="2430636"/>
            <a:ext cx="32004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7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9848"/>
          </a:xfrm>
        </p:spPr>
        <p:txBody>
          <a:bodyPr/>
          <a:lstStyle/>
          <a:p>
            <a:r>
              <a:rPr lang="cs-CZ" dirty="0"/>
              <a:t>Typické aplikace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29824" y="4653136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Tenisový loket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39552" y="4653136"/>
            <a:ext cx="270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Syndrom zmrzlého ramene</a:t>
            </a:r>
          </a:p>
        </p:txBody>
      </p:sp>
      <p:pic>
        <p:nvPicPr>
          <p:cNvPr id="6" name="Picture 2" descr="D:\REBOX THERAPY\Web\Rebox Site CZ\pic\foto\aplikace\rame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52" y="2394123"/>
            <a:ext cx="3200401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REBOX THERAPY\Web\Rebox Site CZ\pic\foto\aplikace\lo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92" y="2386186"/>
            <a:ext cx="32004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43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9848"/>
          </a:xfrm>
        </p:spPr>
        <p:txBody>
          <a:bodyPr/>
          <a:lstStyle/>
          <a:p>
            <a:r>
              <a:rPr lang="cs-CZ" dirty="0"/>
              <a:t>Typické aplikace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29824" y="4653136"/>
            <a:ext cx="16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Distorze kotníku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39552" y="4653136"/>
            <a:ext cx="245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Poranění kolenních vazů</a:t>
            </a:r>
          </a:p>
        </p:txBody>
      </p:sp>
      <p:pic>
        <p:nvPicPr>
          <p:cNvPr id="6" name="Picture 2" descr="D:\REBOX THERAPY\Web\Rebox Site CZ\pic\foto\aplikace\kole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52" y="2430636"/>
            <a:ext cx="32004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REBOX THERAPY\Web\Rebox Site CZ\pic\foto\aplikace\kot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92" y="2348086"/>
            <a:ext cx="32004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4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9848"/>
          </a:xfrm>
        </p:spPr>
        <p:txBody>
          <a:bodyPr/>
          <a:lstStyle/>
          <a:p>
            <a:r>
              <a:rPr lang="cs-CZ" dirty="0"/>
              <a:t>Typické aplikace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29824" y="4653136"/>
            <a:ext cx="217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Zácpa, </a:t>
            </a:r>
            <a:r>
              <a:rPr lang="cs-CZ" dirty="0" err="1"/>
              <a:t>kolikózní</a:t>
            </a:r>
            <a:r>
              <a:rPr lang="cs-CZ" dirty="0"/>
              <a:t> stavy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61614" y="4653136"/>
            <a:ext cx="127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Bolest zubů</a:t>
            </a:r>
          </a:p>
        </p:txBody>
      </p:sp>
      <p:pic>
        <p:nvPicPr>
          <p:cNvPr id="6" name="Picture 2" descr="mandib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4" y="2348086"/>
            <a:ext cx="295627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lid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58" y="2016410"/>
            <a:ext cx="2384238" cy="275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008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9848"/>
          </a:xfrm>
        </p:spPr>
        <p:txBody>
          <a:bodyPr/>
          <a:lstStyle/>
          <a:p>
            <a:r>
              <a:rPr lang="cs-CZ" dirty="0"/>
              <a:t>Typické aplikace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85792" y="3251475"/>
            <a:ext cx="265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Ischemie dolních končetin</a:t>
            </a:r>
          </a:p>
        </p:txBody>
      </p:sp>
      <p:pic>
        <p:nvPicPr>
          <p:cNvPr id="5" name="Picture 3" descr="Slide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"/>
          <a:stretch>
            <a:fillRect/>
          </a:stretch>
        </p:blipFill>
        <p:spPr bwMode="auto">
          <a:xfrm>
            <a:off x="2322254" y="1698723"/>
            <a:ext cx="2886472" cy="42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00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/>
              <a:t>Možnosti nastavení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Léčebné módy:</a:t>
            </a:r>
          </a:p>
          <a:p>
            <a:pPr lvl="2"/>
            <a:r>
              <a:rPr lang="cs-CZ" dirty="0" err="1"/>
              <a:t>Gentle</a:t>
            </a:r>
            <a:endParaRPr lang="cs-CZ" dirty="0"/>
          </a:p>
          <a:p>
            <a:pPr lvl="2"/>
            <a:r>
              <a:rPr lang="cs-CZ" dirty="0"/>
              <a:t>Standard</a:t>
            </a:r>
          </a:p>
          <a:p>
            <a:pPr lvl="2"/>
            <a:r>
              <a:rPr lang="cs-CZ" dirty="0" err="1"/>
              <a:t>Strong</a:t>
            </a:r>
            <a:endParaRPr lang="cs-CZ" dirty="0"/>
          </a:p>
          <a:p>
            <a:pPr lvl="2"/>
            <a:endParaRPr lang="cs-CZ" dirty="0"/>
          </a:p>
          <a:p>
            <a:r>
              <a:rPr lang="cs-CZ" dirty="0"/>
              <a:t>Typy stimulace:</a:t>
            </a:r>
          </a:p>
          <a:p>
            <a:pPr lvl="2"/>
            <a:r>
              <a:rPr lang="cs-CZ" dirty="0"/>
              <a:t>Katodová </a:t>
            </a:r>
            <a:r>
              <a:rPr lang="sk-SK" dirty="0"/>
              <a:t>(</a:t>
            </a:r>
            <a:r>
              <a:rPr lang="en-US" dirty="0"/>
              <a:t>&gt; </a:t>
            </a:r>
            <a:r>
              <a:rPr lang="sk-SK" dirty="0"/>
              <a:t>99%) – </a:t>
            </a:r>
            <a:r>
              <a:rPr lang="sk-SK" i="1" dirty="0"/>
              <a:t>modrá </a:t>
            </a:r>
            <a:r>
              <a:rPr lang="sk-SK" i="1" dirty="0" err="1"/>
              <a:t>kabelová</a:t>
            </a:r>
            <a:r>
              <a:rPr lang="sk-SK" i="1" dirty="0"/>
              <a:t> </a:t>
            </a:r>
            <a:r>
              <a:rPr lang="sk-SK" i="1" dirty="0" err="1"/>
              <a:t>souprava</a:t>
            </a:r>
            <a:endParaRPr lang="cs-CZ" i="1" dirty="0"/>
          </a:p>
          <a:p>
            <a:pPr lvl="2"/>
            <a:r>
              <a:rPr lang="en-US" dirty="0"/>
              <a:t>A</a:t>
            </a:r>
            <a:r>
              <a:rPr lang="sk-SK" dirty="0" err="1"/>
              <a:t>nodová</a:t>
            </a:r>
            <a:r>
              <a:rPr lang="sk-SK" dirty="0"/>
              <a:t> (</a:t>
            </a:r>
            <a:r>
              <a:rPr lang="en-US" dirty="0"/>
              <a:t>&lt; </a:t>
            </a:r>
            <a:r>
              <a:rPr lang="sk-SK" dirty="0"/>
              <a:t>1%) – </a:t>
            </a:r>
            <a:r>
              <a:rPr lang="sk-SK" i="1" dirty="0"/>
              <a:t>červená </a:t>
            </a:r>
            <a:r>
              <a:rPr lang="sk-SK" i="1" dirty="0" err="1"/>
              <a:t>kabelová</a:t>
            </a:r>
            <a:r>
              <a:rPr lang="sk-SK" i="1" dirty="0"/>
              <a:t> </a:t>
            </a:r>
            <a:r>
              <a:rPr lang="sk-SK" i="1" dirty="0" err="1"/>
              <a:t>souprava</a:t>
            </a:r>
            <a:endParaRPr lang="sk-SK" i="1" dirty="0"/>
          </a:p>
          <a:p>
            <a:pPr lvl="2"/>
            <a:endParaRPr lang="cs-CZ" i="1" dirty="0"/>
          </a:p>
          <a:p>
            <a:r>
              <a:rPr lang="cs-CZ" dirty="0"/>
              <a:t>Módy zobrazení:</a:t>
            </a:r>
          </a:p>
          <a:p>
            <a:endParaRPr lang="cs-CZ" dirty="0"/>
          </a:p>
          <a:p>
            <a:endParaRPr lang="cs-CZ" dirty="0"/>
          </a:p>
          <a:p>
            <a:pPr marL="109728" indent="0">
              <a:buNone/>
            </a:pPr>
            <a:r>
              <a:rPr lang="cs-CZ" dirty="0"/>
              <a:t> </a:t>
            </a:r>
          </a:p>
          <a:p>
            <a:pPr marL="109728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12576"/>
            <a:ext cx="1944216" cy="14295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12575"/>
            <a:ext cx="1944216" cy="14295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12575"/>
            <a:ext cx="1944216" cy="142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9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/>
              <a:t>Diagnostika dle </a:t>
            </a:r>
            <a:r>
              <a:rPr lang="cs-CZ" dirty="0" err="1"/>
              <a:t>Reboxové</a:t>
            </a:r>
            <a:r>
              <a:rPr lang="cs-CZ" dirty="0"/>
              <a:t> křivky</a:t>
            </a:r>
          </a:p>
        </p:txBody>
      </p:sp>
      <p:sp>
        <p:nvSpPr>
          <p:cNvPr id="16" name="Zástupný symbol pro obsah 15"/>
          <p:cNvSpPr>
            <a:spLocks noGrp="1"/>
          </p:cNvSpPr>
          <p:nvPr>
            <p:ph idx="1"/>
          </p:nvPr>
        </p:nvSpPr>
        <p:spPr>
          <a:xfrm>
            <a:off x="467544" y="1772816"/>
            <a:ext cx="4464496" cy="4797152"/>
          </a:xfrm>
        </p:spPr>
        <p:txBody>
          <a:bodyPr>
            <a:normAutofit/>
          </a:bodyPr>
          <a:lstStyle/>
          <a:p>
            <a:r>
              <a:rPr lang="cs-CZ" dirty="0"/>
              <a:t>Fyziologická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Patologické:</a:t>
            </a:r>
          </a:p>
          <a:p>
            <a:pPr lvl="3"/>
            <a:r>
              <a:rPr lang="cs-CZ" dirty="0"/>
              <a:t>Popáleniny </a:t>
            </a:r>
            <a:r>
              <a:rPr lang="cs-CZ" sz="1800" i="1" dirty="0"/>
              <a:t>(vlevo nahoře)</a:t>
            </a:r>
            <a:endParaRPr lang="cs-CZ" i="1" dirty="0"/>
          </a:p>
          <a:p>
            <a:pPr lvl="3"/>
            <a:r>
              <a:rPr lang="cs-CZ" dirty="0"/>
              <a:t>Alergická tkáň </a:t>
            </a:r>
            <a:r>
              <a:rPr lang="cs-CZ" sz="1800" i="1" dirty="0"/>
              <a:t>(vpravo nahoře)</a:t>
            </a:r>
          </a:p>
          <a:p>
            <a:pPr lvl="3"/>
            <a:r>
              <a:rPr lang="cs-CZ" dirty="0" err="1"/>
              <a:t>Postfixační</a:t>
            </a:r>
            <a:r>
              <a:rPr lang="cs-CZ" dirty="0"/>
              <a:t> syndrom </a:t>
            </a:r>
            <a:r>
              <a:rPr lang="cs-CZ" sz="1800" i="1" dirty="0"/>
              <a:t>(vlevo dole)</a:t>
            </a:r>
            <a:endParaRPr lang="cs-CZ" i="1" dirty="0"/>
          </a:p>
          <a:p>
            <a:pPr lvl="3"/>
            <a:r>
              <a:rPr lang="cs-CZ" dirty="0"/>
              <a:t>Dna </a:t>
            </a:r>
            <a:r>
              <a:rPr lang="cs-CZ" sz="1800" i="1" dirty="0"/>
              <a:t>(vpravo dole)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59832" y="1880579"/>
            <a:ext cx="2016224" cy="1656184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5869778" y="5805264"/>
            <a:ext cx="5097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894156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35274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67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5410944" cy="4104456"/>
          </a:xfrm>
        </p:spPr>
        <p:txBody>
          <a:bodyPr>
            <a:normAutofit/>
          </a:bodyPr>
          <a:lstStyle/>
          <a:p>
            <a:r>
              <a:rPr lang="cs-CZ" sz="2300" dirty="0"/>
              <a:t>Rychlý a signifikantní efekt</a:t>
            </a:r>
          </a:p>
          <a:p>
            <a:r>
              <a:rPr lang="sk-SK" sz="2300" dirty="0" err="1"/>
              <a:t>Snadná</a:t>
            </a:r>
            <a:r>
              <a:rPr lang="sk-SK" sz="2300" dirty="0"/>
              <a:t> a </a:t>
            </a:r>
            <a:r>
              <a:rPr lang="sk-SK" sz="2300" dirty="0" err="1"/>
              <a:t>rychlá</a:t>
            </a:r>
            <a:r>
              <a:rPr lang="sk-SK" sz="2300" dirty="0"/>
              <a:t> obsluha, </a:t>
            </a:r>
            <a:r>
              <a:rPr lang="sk-SK" sz="2300" dirty="0" err="1"/>
              <a:t>přenosnost</a:t>
            </a:r>
            <a:endParaRPr lang="sk-SK" sz="2300" dirty="0"/>
          </a:p>
          <a:p>
            <a:r>
              <a:rPr lang="sk-SK" sz="2300" dirty="0"/>
              <a:t>Minimum</a:t>
            </a:r>
            <a:r>
              <a:rPr lang="cs-CZ" sz="2300" dirty="0"/>
              <a:t> nežádoucích účinků a kontraindikací</a:t>
            </a:r>
          </a:p>
          <a:p>
            <a:r>
              <a:rPr lang="sk-SK" sz="2300" dirty="0" err="1"/>
              <a:t>Bezpečnost</a:t>
            </a:r>
            <a:r>
              <a:rPr lang="sk-SK" sz="2300" dirty="0"/>
              <a:t> (CE 1014, IEC, ISO 13485)</a:t>
            </a:r>
            <a:endParaRPr lang="cs-CZ" sz="2300" dirty="0"/>
          </a:p>
          <a:p>
            <a:r>
              <a:rPr lang="sk-SK" sz="2300" dirty="0" err="1"/>
              <a:t>Možnost</a:t>
            </a:r>
            <a:r>
              <a:rPr lang="sk-SK" sz="2300" dirty="0"/>
              <a:t> </a:t>
            </a:r>
            <a:r>
              <a:rPr lang="sk-SK" sz="2300" dirty="0" err="1"/>
              <a:t>kombinace</a:t>
            </a:r>
            <a:r>
              <a:rPr lang="sk-SK" sz="2300" dirty="0"/>
              <a:t> s </a:t>
            </a:r>
            <a:r>
              <a:rPr lang="sk-SK" sz="2300" dirty="0" err="1"/>
              <a:t>dalšími</a:t>
            </a:r>
            <a:r>
              <a:rPr lang="sk-SK" sz="2300" dirty="0"/>
              <a:t> terapeutickými </a:t>
            </a:r>
            <a:r>
              <a:rPr lang="sk-SK" sz="2300" dirty="0" err="1"/>
              <a:t>metodami</a:t>
            </a:r>
            <a:endParaRPr lang="sk-SK" sz="2300" dirty="0"/>
          </a:p>
          <a:p>
            <a:r>
              <a:rPr lang="cs-CZ" sz="2300" dirty="0"/>
              <a:t>Dostupný pro </a:t>
            </a:r>
            <a:r>
              <a:rPr lang="cs-CZ" sz="2300" dirty="0" err="1"/>
              <a:t>home</a:t>
            </a:r>
            <a:r>
              <a:rPr lang="cs-CZ" sz="2300" dirty="0"/>
              <a:t> care</a:t>
            </a:r>
          </a:p>
          <a:p>
            <a:r>
              <a:rPr lang="cs-CZ" sz="2300" dirty="0"/>
              <a:t>Klinické zkušenosti od r. 1980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D:\Web\Rebox Site CZ\pic\foto\case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07" y="4707145"/>
            <a:ext cx="2448272" cy="208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467544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Výhody </a:t>
            </a:r>
            <a:r>
              <a:rPr lang="cs-CZ" dirty="0" err="1"/>
              <a:t>Reboxu</a:t>
            </a:r>
            <a:endParaRPr lang="cs-CZ" dirty="0"/>
          </a:p>
        </p:txBody>
      </p:sp>
      <p:pic>
        <p:nvPicPr>
          <p:cNvPr id="2050" name="Picture 2" descr="http://rebox.cz/pic/certif/iso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840" y="790597"/>
            <a:ext cx="2844439" cy="39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06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925060"/>
            <a:ext cx="5832648" cy="4240243"/>
          </a:xfrm>
        </p:spPr>
        <p:txBody>
          <a:bodyPr/>
          <a:lstStyle/>
          <a:p>
            <a:r>
              <a:rPr lang="cs-CZ" sz="2000" dirty="0"/>
              <a:t>1980 – </a:t>
            </a:r>
            <a:r>
              <a:rPr lang="cs-CZ" sz="2000" dirty="0" err="1"/>
              <a:t>Rebox</a:t>
            </a:r>
            <a:r>
              <a:rPr lang="cs-CZ" sz="2000" dirty="0"/>
              <a:t> vynalezen Ing. Petr Slovákem (ČVUT v Praze)</a:t>
            </a:r>
          </a:p>
          <a:p>
            <a:r>
              <a:rPr lang="cs-CZ" sz="2000" dirty="0"/>
              <a:t>1985 - první klinické zkoušky v humánní a veterinární medicíně</a:t>
            </a:r>
          </a:p>
          <a:p>
            <a:r>
              <a:rPr lang="cs-CZ" sz="2000" dirty="0"/>
              <a:t>Patenty celosvětově 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38737"/>
            <a:ext cx="3384376" cy="2224438"/>
          </a:xfrm>
          <a:prstGeom prst="rect">
            <a:avLst/>
          </a:prstGeom>
        </p:spPr>
      </p:pic>
      <p:pic>
        <p:nvPicPr>
          <p:cNvPr id="1027" name="Picture 3" descr="D:\REBOX THERAPY\Web\Rebox Site CZ\pic\foto\rebox-I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92" y="1412776"/>
            <a:ext cx="3024336" cy="203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81314"/>
            <a:ext cx="3037112" cy="2152011"/>
          </a:xfrm>
          <a:prstGeom prst="rect">
            <a:avLst/>
          </a:prstGeom>
        </p:spPr>
      </p:pic>
      <p:pic>
        <p:nvPicPr>
          <p:cNvPr id="1029" name="Picture 5" descr="D:\REBOX THERAPY\Web\Rebox Site CZ\pic\foto\reboxa-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34" b="97723" l="4462" r="94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57319"/>
            <a:ext cx="2700191" cy="20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3"/>
          <p:cNvSpPr txBox="1">
            <a:spLocks/>
          </p:cNvSpPr>
          <p:nvPr/>
        </p:nvSpPr>
        <p:spPr>
          <a:xfrm>
            <a:off x="467544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Historie</a:t>
            </a:r>
          </a:p>
        </p:txBody>
      </p:sp>
    </p:spTree>
    <p:extLst>
      <p:ext uri="{BB962C8B-B14F-4D97-AF65-F5344CB8AC3E}">
        <p14:creationId xmlns:p14="http://schemas.microsoft.com/office/powerpoint/2010/main" val="653657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5536" y="684272"/>
            <a:ext cx="3194080" cy="583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Nemocnice</a:t>
            </a:r>
          </a:p>
          <a:p>
            <a:r>
              <a:rPr lang="cs-CZ" sz="1300" dirty="0"/>
              <a:t>Všeobecná fakultní nemocnice v Praze</a:t>
            </a:r>
            <a:br>
              <a:rPr lang="cs-CZ" sz="1300" dirty="0"/>
            </a:br>
            <a:r>
              <a:rPr lang="cs-CZ" sz="1300" dirty="0"/>
              <a:t>Ústřední vojenská nemocnice, Praha </a:t>
            </a:r>
            <a:br>
              <a:rPr lang="cs-CZ" sz="1300" dirty="0"/>
            </a:br>
            <a:r>
              <a:rPr lang="cs-CZ" sz="1300" dirty="0"/>
              <a:t>Nemocnice na Homolce, Praha</a:t>
            </a:r>
            <a:br>
              <a:rPr lang="cs-CZ" sz="1300" dirty="0"/>
            </a:br>
            <a:r>
              <a:rPr lang="cs-CZ" sz="1300" dirty="0"/>
              <a:t>Fakultní nemocnice Královské Vinohrady </a:t>
            </a:r>
            <a:br>
              <a:rPr lang="cs-CZ" sz="1300" dirty="0"/>
            </a:br>
            <a:r>
              <a:rPr lang="cs-CZ" sz="1300" dirty="0"/>
              <a:t>Thomayerova nemocnice, Praha</a:t>
            </a:r>
            <a:br>
              <a:rPr lang="cs-CZ" sz="1300" dirty="0"/>
            </a:br>
            <a:r>
              <a:rPr lang="cs-CZ" sz="1300" dirty="0"/>
              <a:t>Fakultní nemocnice Brno</a:t>
            </a:r>
            <a:br>
              <a:rPr lang="cs-CZ" sz="1300" dirty="0"/>
            </a:br>
            <a:r>
              <a:rPr lang="cs-CZ" sz="1300" dirty="0"/>
              <a:t>Úrazová nemocnice Brno</a:t>
            </a:r>
            <a:br>
              <a:rPr lang="cs-CZ" sz="1300" dirty="0"/>
            </a:br>
            <a:r>
              <a:rPr lang="cs-CZ" sz="1300" dirty="0"/>
              <a:t>Nemocnice milosrdných bratří Brno, </a:t>
            </a:r>
            <a:r>
              <a:rPr lang="cs-CZ" sz="1300" dirty="0" err="1"/>
              <a:t>p.o</a:t>
            </a:r>
            <a:r>
              <a:rPr lang="cs-CZ" sz="1300" dirty="0"/>
              <a:t>.</a:t>
            </a:r>
            <a:br>
              <a:rPr lang="cs-CZ" sz="1300" dirty="0"/>
            </a:br>
            <a:r>
              <a:rPr lang="cs-CZ" sz="1300" dirty="0"/>
              <a:t>Fakultní nemocnice Plzeň </a:t>
            </a:r>
            <a:br>
              <a:rPr lang="cs-CZ" sz="1300" dirty="0"/>
            </a:br>
            <a:r>
              <a:rPr lang="cs-CZ" sz="1300" dirty="0"/>
              <a:t>Nemocnice České Budějovice, a.s.</a:t>
            </a:r>
            <a:br>
              <a:rPr lang="cs-CZ" sz="1300" dirty="0"/>
            </a:br>
            <a:r>
              <a:rPr lang="cs-CZ" sz="1300" dirty="0"/>
              <a:t>Fakultní nemocnice Ostrava</a:t>
            </a:r>
            <a:br>
              <a:rPr lang="cs-CZ" sz="1300" dirty="0"/>
            </a:br>
            <a:r>
              <a:rPr lang="cs-CZ" sz="1300" dirty="0"/>
              <a:t>Městská nemocnice Ostrava </a:t>
            </a:r>
            <a:br>
              <a:rPr lang="cs-CZ" sz="1300" dirty="0"/>
            </a:br>
            <a:r>
              <a:rPr lang="cs-CZ" sz="1300" dirty="0"/>
              <a:t>Vítkovická nemocnice, a.s. </a:t>
            </a:r>
            <a:br>
              <a:rPr lang="cs-CZ" sz="1300" dirty="0"/>
            </a:br>
            <a:r>
              <a:rPr lang="cs-CZ" sz="1300" dirty="0"/>
              <a:t>Nemocnice ve Frýdku-Místku, </a:t>
            </a:r>
            <a:r>
              <a:rPr lang="cs-CZ" sz="1300" dirty="0" err="1"/>
              <a:t>p.o</a:t>
            </a:r>
            <a:r>
              <a:rPr lang="cs-CZ" sz="1300" dirty="0"/>
              <a:t>.</a:t>
            </a:r>
            <a:br>
              <a:rPr lang="cs-CZ" sz="1300" dirty="0"/>
            </a:br>
            <a:r>
              <a:rPr lang="cs-CZ" sz="1300" dirty="0"/>
              <a:t>Oblastní nemocnice Kladno, a.s.</a:t>
            </a:r>
            <a:br>
              <a:rPr lang="cs-CZ" sz="1300" dirty="0"/>
            </a:br>
            <a:r>
              <a:rPr lang="cs-CZ" sz="1300" dirty="0"/>
              <a:t>Oblastní nemocnice Kolín, a.s. </a:t>
            </a:r>
            <a:br>
              <a:rPr lang="cs-CZ" sz="1300" dirty="0"/>
            </a:br>
            <a:r>
              <a:rPr lang="cs-CZ" sz="1300" dirty="0"/>
              <a:t>Oblastní nemocnice Příbram, a.s. </a:t>
            </a:r>
            <a:br>
              <a:rPr lang="cs-CZ" sz="1300" dirty="0"/>
            </a:br>
            <a:r>
              <a:rPr lang="cs-CZ" sz="1300" dirty="0"/>
              <a:t>Nemocnice Rudolfa a Stefanie Benešov, </a:t>
            </a:r>
            <a:r>
              <a:rPr lang="cs-CZ" sz="1300" dirty="0" err="1"/>
              <a:t>p.o</a:t>
            </a:r>
            <a:r>
              <a:rPr lang="cs-CZ" sz="1300" dirty="0"/>
              <a:t>. </a:t>
            </a:r>
            <a:br>
              <a:rPr lang="cs-CZ" sz="1300" dirty="0"/>
            </a:br>
            <a:r>
              <a:rPr lang="cs-CZ" sz="1300" dirty="0"/>
              <a:t>Českobrodská nemocnice, a.s.</a:t>
            </a:r>
            <a:br>
              <a:rPr lang="cs-CZ" sz="1300" dirty="0"/>
            </a:br>
            <a:r>
              <a:rPr lang="cs-CZ" sz="1300" dirty="0"/>
              <a:t>Nemocnice Břeclav, </a:t>
            </a:r>
            <a:r>
              <a:rPr lang="cs-CZ" sz="1300" dirty="0" err="1"/>
              <a:t>p.o</a:t>
            </a:r>
            <a:r>
              <a:rPr lang="cs-CZ" sz="1300" dirty="0"/>
              <a:t>. </a:t>
            </a:r>
            <a:br>
              <a:rPr lang="cs-CZ" sz="1300" dirty="0"/>
            </a:br>
            <a:r>
              <a:rPr lang="cs-CZ" sz="1300" dirty="0"/>
              <a:t>Nemocnice Třinec, </a:t>
            </a:r>
            <a:r>
              <a:rPr lang="cs-CZ" sz="1300" dirty="0" err="1"/>
              <a:t>p.o</a:t>
            </a:r>
            <a:r>
              <a:rPr lang="cs-CZ" sz="1300" dirty="0"/>
              <a:t>. </a:t>
            </a:r>
            <a:br>
              <a:rPr lang="cs-CZ" sz="1300" dirty="0"/>
            </a:br>
            <a:r>
              <a:rPr lang="cs-CZ" sz="1300" dirty="0"/>
              <a:t>Nemocnice Hranice </a:t>
            </a:r>
            <a:br>
              <a:rPr lang="cs-CZ" sz="1300" dirty="0"/>
            </a:br>
            <a:r>
              <a:rPr lang="cs-CZ" sz="1300" dirty="0"/>
              <a:t>Vsetínská nemocnice, a.s. </a:t>
            </a:r>
            <a:br>
              <a:rPr lang="cs-CZ" sz="1300" dirty="0"/>
            </a:br>
            <a:r>
              <a:rPr lang="cs-CZ" sz="1300" dirty="0"/>
              <a:t>Nemocnice Blansko, </a:t>
            </a:r>
            <a:r>
              <a:rPr lang="cs-CZ" sz="1300" dirty="0" err="1"/>
              <a:t>p.o</a:t>
            </a:r>
            <a:r>
              <a:rPr lang="cs-CZ" sz="1300" dirty="0"/>
              <a:t>. </a:t>
            </a:r>
            <a:br>
              <a:rPr lang="cs-CZ" sz="1300" dirty="0"/>
            </a:br>
            <a:r>
              <a:rPr lang="cs-CZ" sz="1300" dirty="0"/>
              <a:t>Městská nemocnice Městec Králové, a.s. </a:t>
            </a:r>
            <a:br>
              <a:rPr lang="cs-CZ" sz="1300" dirty="0"/>
            </a:br>
            <a:r>
              <a:rPr lang="cs-CZ" sz="1300" dirty="0"/>
              <a:t>Městská nemocnice v Odrách, </a:t>
            </a:r>
            <a:r>
              <a:rPr lang="cs-CZ" sz="1300" dirty="0" err="1"/>
              <a:t>p.o</a:t>
            </a:r>
            <a:r>
              <a:rPr lang="cs-CZ" sz="1300" dirty="0"/>
              <a:t>. </a:t>
            </a:r>
            <a:br>
              <a:rPr lang="cs-CZ" sz="1300" dirty="0"/>
            </a:br>
            <a:r>
              <a:rPr lang="cs-CZ" sz="1300" dirty="0"/>
              <a:t>Nemocnice Šternberk, </a:t>
            </a:r>
            <a:r>
              <a:rPr lang="cs-CZ" sz="1300" dirty="0" err="1"/>
              <a:t>p.o</a:t>
            </a:r>
            <a:r>
              <a:rPr lang="cs-CZ" sz="1300" dirty="0"/>
              <a:t>.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43526" y="469409"/>
            <a:ext cx="3669594" cy="303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Rehabilitační centra a lázně</a:t>
            </a:r>
            <a:br>
              <a:rPr lang="cs-CZ" sz="2200" dirty="0">
                <a:solidFill>
                  <a:srgbClr val="660066"/>
                </a:solidFill>
              </a:rPr>
            </a:br>
            <a:r>
              <a:rPr lang="cs-CZ" sz="1300" dirty="0"/>
              <a:t>Beskydské rehabilitační centrum</a:t>
            </a:r>
          </a:p>
          <a:p>
            <a:r>
              <a:rPr lang="cs-CZ" sz="1300" dirty="0"/>
              <a:t>Rehabilitační ústav Brandýs nad Orlicí, </a:t>
            </a:r>
            <a:r>
              <a:rPr lang="cs-CZ" sz="1300" dirty="0" err="1"/>
              <a:t>p.o</a:t>
            </a:r>
            <a:r>
              <a:rPr lang="cs-CZ" sz="1300" dirty="0"/>
              <a:t>.</a:t>
            </a:r>
          </a:p>
          <a:p>
            <a:r>
              <a:rPr lang="cs-CZ" sz="1300" dirty="0"/>
              <a:t>Rehabilitační ústav Hrabyně</a:t>
            </a:r>
          </a:p>
          <a:p>
            <a:r>
              <a:rPr lang="cs-CZ" sz="1300" dirty="0"/>
              <a:t>Rehabilitační ústav Kladruby</a:t>
            </a:r>
          </a:p>
          <a:p>
            <a:r>
              <a:rPr lang="cs-CZ" sz="1300" dirty="0"/>
              <a:t>Rehabilitační klinika Malvazinky </a:t>
            </a:r>
            <a:br>
              <a:rPr lang="cs-CZ" sz="1300" dirty="0"/>
            </a:br>
            <a:r>
              <a:rPr lang="cs-CZ" sz="1300" dirty="0"/>
              <a:t>Vršovická zdravotní a.s.</a:t>
            </a:r>
          </a:p>
          <a:p>
            <a:r>
              <a:rPr lang="cs-CZ" sz="1300" dirty="0"/>
              <a:t>Léčebné a rehabilitační centrum s.r.o. Opava </a:t>
            </a:r>
          </a:p>
          <a:p>
            <a:r>
              <a:rPr lang="cs-CZ" sz="1300" dirty="0"/>
              <a:t>Centrum zdraví </a:t>
            </a:r>
            <a:r>
              <a:rPr lang="cs-CZ" sz="1300" dirty="0" err="1"/>
              <a:t>Sagena</a:t>
            </a:r>
            <a:r>
              <a:rPr lang="cs-CZ" sz="1300" dirty="0"/>
              <a:t>, Frýdek-Místek </a:t>
            </a:r>
          </a:p>
          <a:p>
            <a:r>
              <a:rPr lang="cs-CZ" sz="1300" dirty="0"/>
              <a:t>Lázně Bechyně, spol. s r.o.</a:t>
            </a:r>
          </a:p>
          <a:p>
            <a:r>
              <a:rPr lang="cs-CZ" sz="1300" dirty="0" err="1"/>
              <a:t>Priessnitzovy</a:t>
            </a:r>
            <a:r>
              <a:rPr lang="cs-CZ" sz="1300" dirty="0"/>
              <a:t> léčebné lázně, a.s., Jeseník</a:t>
            </a:r>
          </a:p>
          <a:p>
            <a:r>
              <a:rPr lang="cs-CZ" sz="1300" dirty="0"/>
              <a:t>Lázně Toušeň </a:t>
            </a:r>
          </a:p>
          <a:p>
            <a:r>
              <a:rPr lang="cs-CZ" sz="1300" dirty="0"/>
              <a:t>Hamzova odborná léčebna, Luže – </a:t>
            </a:r>
            <a:r>
              <a:rPr lang="cs-CZ" sz="1300" dirty="0" err="1"/>
              <a:t>Košumberk</a:t>
            </a:r>
            <a:endParaRPr lang="cs-CZ" sz="1300" dirty="0"/>
          </a:p>
          <a:p>
            <a:r>
              <a:rPr lang="cs-CZ" sz="1300" dirty="0"/>
              <a:t>Konstantinovy lázně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543526" y="3501008"/>
            <a:ext cx="2398413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Sportovní kluby</a:t>
            </a:r>
            <a:br>
              <a:rPr lang="cs-CZ" sz="2200" dirty="0"/>
            </a:br>
            <a:r>
              <a:rPr lang="cs-CZ" sz="1300" dirty="0"/>
              <a:t>Český olympijský tým</a:t>
            </a:r>
          </a:p>
          <a:p>
            <a:r>
              <a:rPr lang="cs-CZ" sz="1300" dirty="0"/>
              <a:t>ASC Dukla Praha (atletika)</a:t>
            </a:r>
            <a:br>
              <a:rPr lang="cs-CZ" sz="1300" dirty="0"/>
            </a:br>
            <a:r>
              <a:rPr lang="cs-CZ" sz="1300" dirty="0"/>
              <a:t>Český svaz moderního pětiboje </a:t>
            </a:r>
          </a:p>
          <a:p>
            <a:r>
              <a:rPr lang="cs-CZ" sz="1300" dirty="0"/>
              <a:t>Český fotbalová reprezentace</a:t>
            </a:r>
            <a:br>
              <a:rPr lang="cs-CZ" sz="1300" dirty="0"/>
            </a:br>
            <a:r>
              <a:rPr lang="cs-CZ" sz="1300" dirty="0"/>
              <a:t>AC Sparta Praha (fotbal)</a:t>
            </a:r>
          </a:p>
          <a:p>
            <a:r>
              <a:rPr lang="cs-CZ" sz="1300" dirty="0"/>
              <a:t>FC Slovan Liberec (fotbal)</a:t>
            </a:r>
          </a:p>
          <a:p>
            <a:r>
              <a:rPr lang="cs-CZ" sz="1300" dirty="0"/>
              <a:t>FC Baník Ostrava (fotbal)</a:t>
            </a:r>
          </a:p>
          <a:p>
            <a:r>
              <a:rPr lang="cs-CZ" sz="1300" dirty="0"/>
              <a:t>FK </a:t>
            </a:r>
            <a:r>
              <a:rPr lang="cs-CZ" sz="1300" dirty="0" err="1"/>
              <a:t>Baumit</a:t>
            </a:r>
            <a:r>
              <a:rPr lang="cs-CZ" sz="1300" dirty="0"/>
              <a:t> Jablonec (fotbal)</a:t>
            </a:r>
          </a:p>
          <a:p>
            <a:r>
              <a:rPr lang="cs-CZ" sz="1300" dirty="0"/>
              <a:t>FK Teplice (fotbal)</a:t>
            </a:r>
          </a:p>
          <a:p>
            <a:r>
              <a:rPr lang="cs-CZ" sz="1300" dirty="0"/>
              <a:t>HC Keramika Plzeň (hokej)</a:t>
            </a:r>
          </a:p>
          <a:p>
            <a:r>
              <a:rPr lang="cs-CZ" sz="1300" dirty="0"/>
              <a:t>Basketball Nymburk (basketbal)</a:t>
            </a:r>
          </a:p>
          <a:p>
            <a:r>
              <a:rPr lang="cs-CZ" sz="1300" dirty="0"/>
              <a:t>SK Brno-Žabovřesky (basketbal)</a:t>
            </a:r>
          </a:p>
          <a:p>
            <a:r>
              <a:rPr lang="cs-CZ" sz="1300" dirty="0" err="1"/>
              <a:t>Handball</a:t>
            </a:r>
            <a:r>
              <a:rPr lang="cs-CZ" sz="1300" dirty="0"/>
              <a:t> club Zubří (házená)</a:t>
            </a:r>
          </a:p>
          <a:p>
            <a:r>
              <a:rPr lang="cs-CZ" sz="1300" dirty="0"/>
              <a:t>Český svaz juda (judo)</a:t>
            </a:r>
          </a:p>
        </p:txBody>
      </p:sp>
    </p:spTree>
    <p:extLst>
      <p:ext uri="{BB962C8B-B14F-4D97-AF65-F5344CB8AC3E}">
        <p14:creationId xmlns:p14="http://schemas.microsoft.com/office/powerpoint/2010/main" val="32615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46905" y="764704"/>
            <a:ext cx="8229600" cy="1066800"/>
          </a:xfrm>
        </p:spPr>
        <p:txBody>
          <a:bodyPr/>
          <a:lstStyle/>
          <a:p>
            <a:r>
              <a:rPr lang="cs-CZ" dirty="0" err="1"/>
              <a:t>Rebox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46905" y="2276872"/>
            <a:ext cx="8229600" cy="27637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Neinvazivní elektroterapeutický přístroj</a:t>
            </a:r>
          </a:p>
          <a:p>
            <a:r>
              <a:rPr lang="cs-CZ" dirty="0"/>
              <a:t>Užíván v rehabilitaci, sportovní medicíně, ortopedii, neurologii, </a:t>
            </a:r>
            <a:r>
              <a:rPr lang="cs-CZ" dirty="0" err="1"/>
              <a:t>algeziologii</a:t>
            </a:r>
            <a:endParaRPr lang="cs-CZ" dirty="0"/>
          </a:p>
          <a:p>
            <a:r>
              <a:rPr lang="cs-CZ" dirty="0"/>
              <a:t>Hlavní efekty:</a:t>
            </a:r>
          </a:p>
          <a:p>
            <a:pPr lvl="2"/>
            <a:r>
              <a:rPr lang="cs-CZ" dirty="0"/>
              <a:t>Analgetický</a:t>
            </a:r>
          </a:p>
          <a:p>
            <a:pPr lvl="2"/>
            <a:r>
              <a:rPr lang="cs-CZ" dirty="0" err="1"/>
              <a:t>Myorelaxační</a:t>
            </a:r>
            <a:endParaRPr lang="cs-CZ" dirty="0"/>
          </a:p>
          <a:p>
            <a:pPr lvl="2"/>
            <a:r>
              <a:rPr lang="cs-CZ" dirty="0" err="1"/>
              <a:t>Antiedematózní</a:t>
            </a:r>
            <a:endParaRPr lang="cs-CZ" dirty="0"/>
          </a:p>
        </p:txBody>
      </p:sp>
      <p:pic>
        <p:nvPicPr>
          <p:cNvPr id="6" name="Picture 5" descr="D:\Web\Rebox Site CZ\pic\foto\aplikace\si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08261"/>
            <a:ext cx="2432467" cy="16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Web\Rebox Site CZ\pic\foto\aplikace\kole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24" y="4901094"/>
            <a:ext cx="2442788" cy="16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49" y="764704"/>
            <a:ext cx="2304256" cy="1778184"/>
          </a:xfrm>
          <a:prstGeom prst="rect">
            <a:avLst/>
          </a:prstGeom>
        </p:spPr>
      </p:pic>
      <p:pic>
        <p:nvPicPr>
          <p:cNvPr id="10" name="Picture 7" descr="D:\Web\Rebox Site CZ\pic\foto\aplikace\lok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08261"/>
            <a:ext cx="2337787" cy="165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Web\Rebox Site CZ\pic\foto\aplikace\kotni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48" y="3356992"/>
            <a:ext cx="1931994" cy="139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94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4" b="9194"/>
          <a:stretch>
            <a:fillRect/>
          </a:stretch>
        </p:blipFill>
        <p:spPr>
          <a:xfrm>
            <a:off x="2519772" y="2204864"/>
            <a:ext cx="4104456" cy="4104457"/>
          </a:xfrm>
        </p:spPr>
      </p:pic>
    </p:spTree>
    <p:extLst>
      <p:ext uri="{BB962C8B-B14F-4D97-AF65-F5344CB8AC3E}">
        <p14:creationId xmlns:p14="http://schemas.microsoft.com/office/powerpoint/2010/main" val="350600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cs-CZ" dirty="0"/>
              <a:t>Indikace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Léčba akutní a chronické bolesti</a:t>
            </a:r>
          </a:p>
          <a:p>
            <a:pPr lvl="2"/>
            <a:r>
              <a:rPr lang="cs-CZ" dirty="0"/>
              <a:t>Bolesti zad (</a:t>
            </a:r>
            <a:r>
              <a:rPr lang="cs-CZ" dirty="0" err="1"/>
              <a:t>vertebrogenní</a:t>
            </a:r>
            <a:r>
              <a:rPr lang="cs-CZ" dirty="0"/>
              <a:t> algický syndrom)</a:t>
            </a:r>
          </a:p>
          <a:p>
            <a:pPr lvl="2"/>
            <a:r>
              <a:rPr lang="cs-CZ" dirty="0"/>
              <a:t>Bolesti kloubů</a:t>
            </a:r>
          </a:p>
          <a:p>
            <a:pPr lvl="2"/>
            <a:r>
              <a:rPr lang="cs-CZ" dirty="0"/>
              <a:t>Posttraumatické bolesti </a:t>
            </a:r>
          </a:p>
          <a:p>
            <a:pPr lvl="2"/>
            <a:r>
              <a:rPr lang="cs-CZ" dirty="0"/>
              <a:t>Akutní svalová přetížení</a:t>
            </a:r>
          </a:p>
          <a:p>
            <a:pPr lvl="2"/>
            <a:r>
              <a:rPr lang="cs-CZ" dirty="0" err="1"/>
              <a:t>Entezopatie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Osteoartróza</a:t>
            </a:r>
          </a:p>
          <a:p>
            <a:pPr lvl="2"/>
            <a:r>
              <a:rPr lang="cs-CZ" dirty="0"/>
              <a:t>Dna</a:t>
            </a:r>
          </a:p>
          <a:p>
            <a:pPr lvl="2"/>
            <a:r>
              <a:rPr lang="cs-CZ" dirty="0"/>
              <a:t>Patní ostruhy</a:t>
            </a:r>
          </a:p>
          <a:p>
            <a:pPr lvl="2"/>
            <a:r>
              <a:rPr lang="cs-CZ" dirty="0"/>
              <a:t>Pooperační bolesti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Rehabilitace pohybového aparátu</a:t>
            </a:r>
          </a:p>
          <a:p>
            <a:pPr lvl="2"/>
            <a:r>
              <a:rPr lang="cs-CZ" dirty="0"/>
              <a:t>Svalový </a:t>
            </a:r>
            <a:r>
              <a:rPr lang="cs-CZ" dirty="0" err="1"/>
              <a:t>hypertonus</a:t>
            </a:r>
            <a:r>
              <a:rPr lang="cs-CZ" dirty="0"/>
              <a:t> a spazmy</a:t>
            </a:r>
          </a:p>
          <a:p>
            <a:pPr lvl="2"/>
            <a:r>
              <a:rPr lang="cs-CZ" dirty="0"/>
              <a:t>Omezená hybnost</a:t>
            </a:r>
          </a:p>
          <a:p>
            <a:pPr lvl="2"/>
            <a:r>
              <a:rPr lang="cs-CZ" dirty="0"/>
              <a:t>Posttraumatické otoky </a:t>
            </a:r>
            <a:br>
              <a:rPr lang="cs-CZ" dirty="0"/>
            </a:br>
            <a:endParaRPr lang="cs-CZ" dirty="0"/>
          </a:p>
          <a:p>
            <a:pPr lvl="0"/>
            <a:r>
              <a:rPr lang="cs-CZ" dirty="0"/>
              <a:t>Urychlení hojivých procesů</a:t>
            </a:r>
          </a:p>
          <a:p>
            <a:pPr lvl="2"/>
            <a:r>
              <a:rPr lang="cs-CZ" dirty="0"/>
              <a:t>Poranění šlach</a:t>
            </a:r>
          </a:p>
          <a:p>
            <a:pPr lvl="2"/>
            <a:r>
              <a:rPr lang="cs-CZ" dirty="0"/>
              <a:t>Pooperační rány </a:t>
            </a:r>
          </a:p>
          <a:p>
            <a:endParaRPr lang="cs-CZ" dirty="0"/>
          </a:p>
        </p:txBody>
      </p:sp>
      <p:pic>
        <p:nvPicPr>
          <p:cNvPr id="7" name="Picture 3" descr="10sternotom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168" y="5013176"/>
            <a:ext cx="1931994" cy="14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2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BEC7421-46F5-473D-B030-340EA5014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11856" r="38187" b="13216"/>
          <a:stretch/>
        </p:blipFill>
        <p:spPr>
          <a:xfrm>
            <a:off x="3059832" y="744499"/>
            <a:ext cx="5760640" cy="616623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9848"/>
          </a:xfrm>
        </p:spPr>
        <p:txBody>
          <a:bodyPr/>
          <a:lstStyle/>
          <a:p>
            <a:r>
              <a:rPr lang="cs-CZ" dirty="0"/>
              <a:t>Popis přístroje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1125538"/>
            <a:ext cx="9612313" cy="5000625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cs-CZ" sz="2400" dirty="0">
                <a:solidFill>
                  <a:srgbClr val="FFC000"/>
                </a:solidFill>
              </a:rPr>
            </a:br>
            <a:endParaRPr lang="cs-CZ" sz="1900" dirty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53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9848"/>
          </a:xfrm>
        </p:spPr>
        <p:txBody>
          <a:bodyPr/>
          <a:lstStyle/>
          <a:p>
            <a:r>
              <a:rPr lang="cs-CZ" dirty="0"/>
              <a:t>Popis přístroje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1125538"/>
            <a:ext cx="9612313" cy="5000625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cs-CZ" sz="2400" dirty="0">
                <a:solidFill>
                  <a:srgbClr val="FFC000"/>
                </a:solidFill>
              </a:rPr>
            </a:br>
            <a:endParaRPr lang="cs-CZ" sz="1900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17" name="Obrázek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472225" cy="2571133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827584" y="5013176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8</a:t>
            </a:r>
            <a:r>
              <a:rPr lang="cs-CZ" sz="1400" dirty="0"/>
              <a:t> - léčebná elektroda (držátko a hroty); </a:t>
            </a:r>
            <a:r>
              <a:rPr lang="cs-CZ" sz="1400" b="1" dirty="0"/>
              <a:t>9</a:t>
            </a:r>
            <a:r>
              <a:rPr lang="cs-CZ" sz="1400" dirty="0"/>
              <a:t> - válcová elektroda; </a:t>
            </a:r>
            <a:r>
              <a:rPr lang="cs-CZ" sz="1400" b="1" dirty="0"/>
              <a:t>10</a:t>
            </a:r>
            <a:r>
              <a:rPr lang="cs-CZ" sz="1400" dirty="0"/>
              <a:t> - kabelová souprava; </a:t>
            </a:r>
            <a:r>
              <a:rPr lang="cs-CZ" sz="1400" b="1" dirty="0"/>
              <a:t>11</a:t>
            </a:r>
            <a:r>
              <a:rPr lang="cs-CZ" sz="1400" dirty="0"/>
              <a:t> - hlavní konektor; </a:t>
            </a:r>
            <a:r>
              <a:rPr lang="cs-CZ" sz="1400" b="1" dirty="0"/>
              <a:t>12</a:t>
            </a:r>
            <a:r>
              <a:rPr lang="cs-CZ" sz="1400" dirty="0"/>
              <a:t> - konektor pro léčebnou elektrodu; </a:t>
            </a:r>
            <a:r>
              <a:rPr lang="cs-CZ" sz="1400" b="1" dirty="0"/>
              <a:t>13</a:t>
            </a:r>
            <a:r>
              <a:rPr lang="cs-CZ" sz="1400" dirty="0"/>
              <a:t> - konektor pro válcovou elektrodu; </a:t>
            </a:r>
            <a:r>
              <a:rPr lang="cs-CZ" sz="1400" b="1" dirty="0"/>
              <a:t>14</a:t>
            </a:r>
            <a:r>
              <a:rPr lang="cs-CZ" sz="1400" dirty="0"/>
              <a:t> - barevné označení kabelové soupravy.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9F08953-45E8-4C5E-956D-F05DE488E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8"/>
          <a:stretch/>
        </p:blipFill>
        <p:spPr>
          <a:xfrm>
            <a:off x="693307" y="1772815"/>
            <a:ext cx="4094717" cy="25711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896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/>
              <a:t>Jak funguje </a:t>
            </a:r>
            <a:r>
              <a:rPr lang="cs-CZ" dirty="0" err="1"/>
              <a:t>Rebox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259696"/>
          </a:xfrm>
        </p:spPr>
        <p:txBody>
          <a:bodyPr>
            <a:normAutofit/>
          </a:bodyPr>
          <a:lstStyle/>
          <a:p>
            <a:r>
              <a:rPr lang="cs-CZ" sz="2000" dirty="0" err="1"/>
              <a:t>Rebox</a:t>
            </a:r>
            <a:r>
              <a:rPr lang="cs-CZ" sz="2000" dirty="0"/>
              <a:t> generuje specifické stejnosměrné pulzní </a:t>
            </a:r>
            <a:r>
              <a:rPr lang="cs-CZ" sz="2000" dirty="0" err="1"/>
              <a:t>mikroproudy</a:t>
            </a:r>
            <a:r>
              <a:rPr lang="cs-CZ" sz="2000" dirty="0"/>
              <a:t> (2-4 kHz)</a:t>
            </a:r>
          </a:p>
          <a:p>
            <a:r>
              <a:rPr lang="cs-CZ" sz="2000" dirty="0"/>
              <a:t>Léčebná elektroda aplikována transkutánně</a:t>
            </a:r>
          </a:p>
          <a:p>
            <a:r>
              <a:rPr lang="cs-CZ" sz="2000" dirty="0"/>
              <a:t>3-5 sekund/1 bod, 20-40 bodů/sezení (pasivní a aktivní fáze)</a:t>
            </a:r>
          </a:p>
          <a:p>
            <a:r>
              <a:rPr lang="cs-CZ" sz="2000" dirty="0"/>
              <a:t>Pacient drží válcovou elektrodu k uzavření elektrického obvodu</a:t>
            </a: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5" y="3356992"/>
            <a:ext cx="2806005" cy="3259123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6" name="Ovál 5"/>
          <p:cNvSpPr/>
          <p:nvPr/>
        </p:nvSpPr>
        <p:spPr>
          <a:xfrm>
            <a:off x="1115616" y="5953830"/>
            <a:ext cx="587303" cy="5629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41" y="3614453"/>
            <a:ext cx="5334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91" y="4883985"/>
            <a:ext cx="5143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D:\Web\Rebox Site CZ\pic\foto\aplikace\rame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23" y="3614453"/>
            <a:ext cx="3314250" cy="233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1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/>
              <a:t>Princip </a:t>
            </a:r>
            <a:r>
              <a:rPr lang="cs-CZ" dirty="0" err="1"/>
              <a:t>Reboxu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910128"/>
          </a:xfrm>
        </p:spPr>
        <p:txBody>
          <a:bodyPr>
            <a:normAutofit/>
          </a:bodyPr>
          <a:lstStyle/>
          <a:p>
            <a:r>
              <a:rPr lang="cs-CZ" sz="2000" dirty="0"/>
              <a:t>je založen na principu transkutánní korekce lokální acidózy (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TCLA</a:t>
            </a:r>
            <a:r>
              <a:rPr lang="cs-CZ" sz="2000" dirty="0"/>
              <a:t>, </a:t>
            </a:r>
            <a:r>
              <a:rPr lang="cs-CZ" sz="2000" dirty="0" err="1"/>
              <a:t>Transcutaneous</a:t>
            </a:r>
            <a:r>
              <a:rPr lang="cs-CZ" sz="2000" dirty="0"/>
              <a:t> </a:t>
            </a:r>
            <a:r>
              <a:rPr lang="cs-CZ" sz="2000" dirty="0" err="1"/>
              <a:t>Correction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Local</a:t>
            </a:r>
            <a:r>
              <a:rPr lang="cs-CZ" sz="2000" dirty="0"/>
              <a:t> </a:t>
            </a:r>
            <a:r>
              <a:rPr lang="cs-CZ" sz="2000" dirty="0" err="1"/>
              <a:t>Acidosis</a:t>
            </a:r>
            <a:r>
              <a:rPr lang="cs-CZ" sz="2000" dirty="0"/>
              <a:t>).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067944" y="2780928"/>
            <a:ext cx="3816424" cy="34470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sk-SK" b="1" dirty="0" err="1">
                <a:solidFill>
                  <a:schemeClr val="accent1">
                    <a:lumMod val="75000"/>
                  </a:schemeClr>
                </a:solidFill>
              </a:rPr>
              <a:t>Poranění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</a:rPr>
              <a:t>tkáně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sk-SK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↓</a:t>
            </a:r>
            <a:br>
              <a:rPr lang="sk-SK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Zánět, ischemie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↓</a:t>
            </a:r>
            <a:br>
              <a:rPr lang="sk-SK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Lokální acidóza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</a:rPr>
              <a:t>↓pH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br>
              <a:rPr lang="sk-SK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↓ </a:t>
            </a:r>
            <a:br>
              <a:rPr lang="sk-SK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Vnímání bolesti</a:t>
            </a:r>
          </a:p>
          <a:p>
            <a:pPr algn="ctr"/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24378" y="2780928"/>
            <a:ext cx="3456384" cy="344706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None/>
            </a:pPr>
            <a:r>
              <a:rPr lang="sk-SK" sz="2400" dirty="0"/>
              <a:t>Chirurgie, </a:t>
            </a:r>
            <a:r>
              <a:rPr lang="sk-SK" sz="2400" dirty="0" err="1"/>
              <a:t>rehabilitace</a:t>
            </a:r>
            <a:r>
              <a:rPr lang="sk-SK" sz="2400" dirty="0"/>
              <a:t> </a:t>
            </a:r>
            <a:r>
              <a:rPr lang="sk-SK" sz="2400" dirty="0">
                <a:cs typeface="Calibri"/>
              </a:rPr>
              <a:t>→</a:t>
            </a:r>
          </a:p>
          <a:p>
            <a:pPr marL="109728" indent="0" algn="r">
              <a:buNone/>
            </a:pPr>
            <a:br>
              <a:rPr lang="sk-SK" sz="2400" dirty="0"/>
            </a:br>
            <a:r>
              <a:rPr lang="sk-SK" sz="2400" dirty="0" err="1"/>
              <a:t>Běžná</a:t>
            </a:r>
            <a:r>
              <a:rPr lang="sk-SK" sz="2400" dirty="0"/>
              <a:t> analgetika </a:t>
            </a:r>
            <a:r>
              <a:rPr lang="sk-SK" sz="2400" dirty="0">
                <a:cs typeface="Calibri"/>
              </a:rPr>
              <a:t>→</a:t>
            </a:r>
          </a:p>
          <a:p>
            <a:pPr marL="109728" indent="0" algn="r">
              <a:buNone/>
            </a:pPr>
            <a:br>
              <a:rPr lang="sk-SK" sz="2400" dirty="0"/>
            </a:br>
            <a:r>
              <a:rPr lang="sk-SK" sz="2400" b="1" dirty="0" err="1"/>
              <a:t>Rebox</a:t>
            </a:r>
            <a:r>
              <a:rPr lang="sk-SK" sz="2400" b="1" dirty="0"/>
              <a:t> </a:t>
            </a:r>
            <a:r>
              <a:rPr lang="sk-SK" sz="2400" b="1" dirty="0">
                <a:cs typeface="Calibri"/>
              </a:rPr>
              <a:t>→</a:t>
            </a:r>
          </a:p>
          <a:p>
            <a:pPr marL="109728" indent="0" algn="r">
              <a:buNone/>
            </a:pPr>
            <a:endParaRPr lang="sk-SK" sz="2400" dirty="0"/>
          </a:p>
          <a:p>
            <a:pPr marL="109728" indent="0" algn="r">
              <a:buNone/>
            </a:pPr>
            <a:r>
              <a:rPr lang="cs-CZ" sz="2400" dirty="0"/>
              <a:t>Centrální analgetika (opiáty,…) </a:t>
            </a:r>
            <a:r>
              <a:rPr lang="sk-SK" sz="2400" dirty="0">
                <a:cs typeface="Calibri"/>
              </a:rPr>
              <a:t>→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4716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/>
              <a:t>Princip </a:t>
            </a:r>
            <a:r>
              <a:rPr lang="cs-CZ" dirty="0" err="1"/>
              <a:t>Reboxu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61922"/>
            <a:ext cx="8229600" cy="910128"/>
          </a:xfrm>
        </p:spPr>
        <p:txBody>
          <a:bodyPr>
            <a:normAutofit/>
          </a:bodyPr>
          <a:lstStyle/>
          <a:p>
            <a:r>
              <a:rPr lang="cs-CZ" sz="2000" dirty="0"/>
              <a:t>je založen na principu transkutánní korekce lokální acidózy (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TCLA</a:t>
            </a:r>
            <a:r>
              <a:rPr lang="cs-CZ" sz="2000" dirty="0"/>
              <a:t>, </a:t>
            </a:r>
            <a:r>
              <a:rPr lang="cs-CZ" sz="2000" dirty="0" err="1"/>
              <a:t>Transcutaneous</a:t>
            </a:r>
            <a:r>
              <a:rPr lang="cs-CZ" sz="2000" dirty="0"/>
              <a:t> </a:t>
            </a:r>
            <a:r>
              <a:rPr lang="cs-CZ" sz="2000" dirty="0" err="1"/>
              <a:t>Correction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Local</a:t>
            </a:r>
            <a:r>
              <a:rPr lang="cs-CZ" sz="2000" dirty="0"/>
              <a:t> </a:t>
            </a:r>
            <a:r>
              <a:rPr lang="cs-CZ" sz="2000" dirty="0" err="1"/>
              <a:t>Acidosis</a:t>
            </a:r>
            <a:r>
              <a:rPr lang="cs-CZ" sz="2000" dirty="0"/>
              <a:t>).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24378" y="3212976"/>
            <a:ext cx="3456384" cy="301501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None/>
            </a:pPr>
            <a:r>
              <a:rPr lang="sk-SK" sz="2400" dirty="0"/>
              <a:t>Chirurgie, </a:t>
            </a:r>
            <a:r>
              <a:rPr lang="sk-SK" sz="2400" dirty="0" err="1"/>
              <a:t>rehabilitace</a:t>
            </a:r>
            <a:r>
              <a:rPr lang="sk-SK" sz="2400" dirty="0"/>
              <a:t> </a:t>
            </a:r>
            <a:r>
              <a:rPr lang="sk-SK" sz="2400" dirty="0">
                <a:cs typeface="Calibri"/>
              </a:rPr>
              <a:t>→</a:t>
            </a:r>
          </a:p>
          <a:p>
            <a:pPr marL="109728" indent="0" algn="r">
              <a:buNone/>
            </a:pPr>
            <a:br>
              <a:rPr lang="sk-SK" sz="2400" dirty="0"/>
            </a:br>
            <a:r>
              <a:rPr lang="sk-SK" sz="2400" dirty="0" err="1"/>
              <a:t>Běžná</a:t>
            </a:r>
            <a:r>
              <a:rPr lang="sk-SK" sz="2400" dirty="0"/>
              <a:t> analgetika </a:t>
            </a:r>
            <a:r>
              <a:rPr lang="sk-SK" sz="2400" dirty="0">
                <a:cs typeface="Calibri"/>
              </a:rPr>
              <a:t>→</a:t>
            </a:r>
          </a:p>
          <a:p>
            <a:pPr marL="109728" indent="0" algn="r">
              <a:buNone/>
            </a:pPr>
            <a:br>
              <a:rPr lang="sk-SK" sz="2400" dirty="0"/>
            </a:br>
            <a:r>
              <a:rPr lang="sk-SK" sz="2400" b="1" dirty="0" err="1"/>
              <a:t>Rebox</a:t>
            </a:r>
            <a:r>
              <a:rPr lang="sk-SK" sz="2400" b="1" dirty="0"/>
              <a:t> </a:t>
            </a:r>
            <a:r>
              <a:rPr lang="sk-SK" sz="2400" b="1" dirty="0">
                <a:cs typeface="Calibri"/>
              </a:rPr>
              <a:t>→</a:t>
            </a:r>
          </a:p>
          <a:p>
            <a:pPr marL="109728" indent="0" algn="r">
              <a:buNone/>
            </a:pPr>
            <a:endParaRPr lang="sk-SK" sz="2400" dirty="0"/>
          </a:p>
          <a:p>
            <a:pPr marL="109728" indent="0" algn="r">
              <a:buNone/>
            </a:pPr>
            <a:r>
              <a:rPr lang="cs-CZ" sz="2400" dirty="0"/>
              <a:t>Centrální analgetika (opiáty,…) </a:t>
            </a:r>
            <a:r>
              <a:rPr lang="sk-SK" sz="2400" dirty="0">
                <a:cs typeface="Calibri"/>
              </a:rPr>
              <a:t>→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95736" y="2420887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>
                <a:solidFill>
                  <a:srgbClr val="C00000"/>
                </a:solidFill>
              </a:rPr>
              <a:t>↓pH</a:t>
            </a:r>
            <a:r>
              <a:rPr lang="sk-SK" sz="2800" dirty="0">
                <a:solidFill>
                  <a:srgbClr val="C00000"/>
                </a:solidFill>
              </a:rPr>
              <a:t> </a:t>
            </a:r>
            <a:r>
              <a:rPr lang="sk-SK" sz="2800" dirty="0"/>
              <a:t>→ REBOX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/>
              <a:t>→ </a:t>
            </a:r>
            <a:r>
              <a:rPr lang="sk-SK" sz="2800" dirty="0" err="1">
                <a:solidFill>
                  <a:srgbClr val="008A3E"/>
                </a:solidFill>
              </a:rPr>
              <a:t>↑pH</a:t>
            </a:r>
            <a:r>
              <a:rPr lang="sk-SK" sz="2800" dirty="0">
                <a:solidFill>
                  <a:srgbClr val="008A3E"/>
                </a:solidFill>
              </a:rPr>
              <a:t> </a:t>
            </a:r>
            <a:endParaRPr lang="cs-CZ" sz="1400" dirty="0">
              <a:solidFill>
                <a:srgbClr val="008A3E"/>
              </a:solidFill>
            </a:endParaRPr>
          </a:p>
        </p:txBody>
      </p:sp>
      <p:pic>
        <p:nvPicPr>
          <p:cNvPr id="7" name="Picture 2" descr="D:\Web\Rebox Site CZ\pic\tcl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4" y="2929744"/>
            <a:ext cx="3658320" cy="37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683568" y="3776580"/>
            <a:ext cx="1155881" cy="6605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3" descr="D:\REBOX THERAPY\Věda a výzkum\Acidosis, ASIC\petriho_mi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6"/>
            <a:ext cx="3809550" cy="269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0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cs-CZ" dirty="0" err="1"/>
              <a:t>Rebox</a:t>
            </a:r>
            <a:r>
              <a:rPr lang="cs-CZ" dirty="0"/>
              <a:t>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err="1"/>
              <a:t>Poskytovatelé</a:t>
            </a:r>
            <a:r>
              <a:rPr lang="sk-SK" dirty="0"/>
              <a:t> zdravotní </a:t>
            </a:r>
            <a:r>
              <a:rPr lang="sk-SK" dirty="0" err="1"/>
              <a:t>péče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Home</a:t>
            </a:r>
            <a:r>
              <a:rPr lang="sk-SK" dirty="0"/>
              <a:t> </a:t>
            </a:r>
            <a:r>
              <a:rPr lang="sk-SK" dirty="0" err="1"/>
              <a:t>Care</a:t>
            </a:r>
            <a:r>
              <a:rPr lang="sk-SK" dirty="0"/>
              <a:t> (certifikovaný zácvik)</a:t>
            </a:r>
          </a:p>
          <a:p>
            <a:endParaRPr lang="cs-CZ" dirty="0">
              <a:solidFill>
                <a:srgbClr val="540054"/>
              </a:solidFill>
            </a:endParaRPr>
          </a:p>
          <a:p>
            <a:r>
              <a:rPr lang="cs-CZ" dirty="0"/>
              <a:t>Léčebná procedura:</a:t>
            </a:r>
            <a:endParaRPr lang="cs-CZ" dirty="0">
              <a:solidFill>
                <a:srgbClr val="540054"/>
              </a:solidFill>
            </a:endParaRPr>
          </a:p>
          <a:p>
            <a:pPr lvl="2"/>
            <a:r>
              <a:rPr lang="cs-CZ" dirty="0"/>
              <a:t>Pasivní fáze</a:t>
            </a:r>
          </a:p>
          <a:p>
            <a:pPr lvl="2"/>
            <a:r>
              <a:rPr lang="sk-SK" dirty="0" err="1"/>
              <a:t>Aktivní</a:t>
            </a:r>
            <a:r>
              <a:rPr lang="sk-SK" dirty="0"/>
              <a:t> fáze</a:t>
            </a:r>
          </a:p>
          <a:p>
            <a:pPr lvl="2"/>
            <a:endParaRPr lang="sk-SK" dirty="0"/>
          </a:p>
          <a:p>
            <a:r>
              <a:rPr lang="sk-SK" dirty="0" err="1"/>
              <a:t>Frekvence</a:t>
            </a:r>
            <a:r>
              <a:rPr lang="sk-SK" dirty="0"/>
              <a:t> </a:t>
            </a:r>
            <a:r>
              <a:rPr lang="sk-SK" dirty="0" err="1"/>
              <a:t>aplikací</a:t>
            </a:r>
            <a:r>
              <a:rPr lang="sk-SK" dirty="0"/>
              <a:t> závisí na </a:t>
            </a:r>
            <a:r>
              <a:rPr lang="sk-SK" dirty="0" err="1"/>
              <a:t>délce</a:t>
            </a:r>
            <a:r>
              <a:rPr lang="sk-SK" dirty="0"/>
              <a:t> </a:t>
            </a:r>
            <a:r>
              <a:rPr lang="sk-SK" dirty="0" err="1"/>
              <a:t>trvání</a:t>
            </a:r>
            <a:r>
              <a:rPr lang="sk-SK" dirty="0"/>
              <a:t> </a:t>
            </a:r>
            <a:r>
              <a:rPr lang="sk-SK" dirty="0" err="1"/>
              <a:t>obtíží</a:t>
            </a:r>
            <a:r>
              <a:rPr lang="sk-SK" dirty="0"/>
              <a:t> (</a:t>
            </a:r>
            <a:r>
              <a:rPr lang="sk-SK" dirty="0" err="1"/>
              <a:t>obecně</a:t>
            </a:r>
            <a:r>
              <a:rPr lang="sk-SK" dirty="0"/>
              <a:t> </a:t>
            </a:r>
            <a:r>
              <a:rPr lang="sk-SK" dirty="0" err="1"/>
              <a:t>není</a:t>
            </a:r>
            <a:r>
              <a:rPr lang="sk-SK" dirty="0"/>
              <a:t> </a:t>
            </a:r>
            <a:r>
              <a:rPr lang="sk-SK" dirty="0" err="1"/>
              <a:t>efektivní</a:t>
            </a:r>
            <a:r>
              <a:rPr lang="sk-SK" dirty="0"/>
              <a:t> </a:t>
            </a:r>
            <a:r>
              <a:rPr lang="sk-SK" dirty="0" err="1"/>
              <a:t>aplikovat</a:t>
            </a:r>
            <a:r>
              <a:rPr lang="sk-SK" dirty="0"/>
              <a:t> </a:t>
            </a:r>
            <a:r>
              <a:rPr lang="sk-SK" dirty="0" err="1"/>
              <a:t>Rebox</a:t>
            </a:r>
            <a:r>
              <a:rPr lang="sk-SK" dirty="0"/>
              <a:t> </a:t>
            </a:r>
            <a:r>
              <a:rPr lang="sk-SK" dirty="0" err="1"/>
              <a:t>častěji</a:t>
            </a:r>
            <a:r>
              <a:rPr lang="sk-SK" dirty="0"/>
              <a:t> než 1x </a:t>
            </a:r>
            <a:r>
              <a:rPr lang="sk-SK" dirty="0" err="1"/>
              <a:t>denně</a:t>
            </a:r>
            <a:r>
              <a:rPr lang="sk-SK" dirty="0"/>
              <a:t>)</a:t>
            </a:r>
          </a:p>
          <a:p>
            <a:pPr lvl="2"/>
            <a:r>
              <a:rPr lang="sk-SK" b="1" dirty="0" err="1"/>
              <a:t>Akutní</a:t>
            </a:r>
            <a:r>
              <a:rPr lang="sk-SK" b="1" dirty="0"/>
              <a:t> stav (0-48 hod): </a:t>
            </a:r>
            <a:r>
              <a:rPr lang="sk-SK" dirty="0" err="1"/>
              <a:t>aplikace</a:t>
            </a:r>
            <a:r>
              <a:rPr lang="sk-SK" dirty="0"/>
              <a:t> 4-5dní za sebou, </a:t>
            </a:r>
            <a:r>
              <a:rPr lang="sk-SK" dirty="0" err="1"/>
              <a:t>dále</a:t>
            </a:r>
            <a:r>
              <a:rPr lang="sk-SK" dirty="0"/>
              <a:t> </a:t>
            </a:r>
            <a:r>
              <a:rPr lang="sk-SK" dirty="0" err="1"/>
              <a:t>dle</a:t>
            </a:r>
            <a:r>
              <a:rPr lang="sk-SK" dirty="0"/>
              <a:t> </a:t>
            </a:r>
            <a:r>
              <a:rPr lang="sk-SK" dirty="0" err="1"/>
              <a:t>potřeby</a:t>
            </a:r>
            <a:endParaRPr lang="sk-SK" dirty="0"/>
          </a:p>
          <a:p>
            <a:pPr lvl="2"/>
            <a:r>
              <a:rPr lang="sk-SK" b="1" dirty="0" err="1"/>
              <a:t>Subakutní</a:t>
            </a:r>
            <a:r>
              <a:rPr lang="sk-SK" b="1" dirty="0"/>
              <a:t> stav (48 hod – 6 </a:t>
            </a:r>
            <a:r>
              <a:rPr lang="sk-SK" b="1" dirty="0" err="1"/>
              <a:t>týdnů</a:t>
            </a:r>
            <a:r>
              <a:rPr lang="sk-SK" b="1" dirty="0"/>
              <a:t>): </a:t>
            </a:r>
            <a:r>
              <a:rPr lang="sk-SK" dirty="0" err="1"/>
              <a:t>aplikace</a:t>
            </a:r>
            <a:r>
              <a:rPr lang="sk-SK" dirty="0"/>
              <a:t> 2-3x </a:t>
            </a:r>
            <a:r>
              <a:rPr lang="sk-SK" dirty="0" err="1"/>
              <a:t>týdně</a:t>
            </a:r>
            <a:endParaRPr lang="sk-SK" dirty="0"/>
          </a:p>
          <a:p>
            <a:pPr lvl="2"/>
            <a:r>
              <a:rPr lang="sk-SK" b="1" dirty="0"/>
              <a:t>Chronický stav (</a:t>
            </a:r>
            <a:r>
              <a:rPr lang="sk-SK" b="1" dirty="0">
                <a:cs typeface="Calibri"/>
              </a:rPr>
              <a:t>˃ 6 </a:t>
            </a:r>
            <a:r>
              <a:rPr lang="sk-SK" b="1" dirty="0" err="1">
                <a:cs typeface="Calibri"/>
              </a:rPr>
              <a:t>týdnů</a:t>
            </a:r>
            <a:r>
              <a:rPr lang="sk-SK" b="1" dirty="0">
                <a:cs typeface="Calibri"/>
              </a:rPr>
              <a:t>): </a:t>
            </a:r>
            <a:r>
              <a:rPr lang="sk-SK" dirty="0" err="1">
                <a:cs typeface="Calibri"/>
              </a:rPr>
              <a:t>aplikace</a:t>
            </a:r>
            <a:r>
              <a:rPr lang="sk-SK" dirty="0">
                <a:cs typeface="Calibri"/>
              </a:rPr>
              <a:t> 1-2x </a:t>
            </a:r>
            <a:r>
              <a:rPr lang="sk-SK" dirty="0" err="1">
                <a:cs typeface="Calibri"/>
              </a:rPr>
              <a:t>týdně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7066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Vlastní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FFE947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8143</TotalTime>
  <Words>453</Words>
  <Application>Microsoft Office PowerPoint</Application>
  <PresentationFormat>Předvádění na obrazovce (4:3)</PresentationFormat>
  <Paragraphs>143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Wingdings 2</vt:lpstr>
      <vt:lpstr>Urbanistický</vt:lpstr>
      <vt:lpstr>Aplikace Reboxu v rehabilitaci  praktické využití, aplikace  </vt:lpstr>
      <vt:lpstr>Rebox</vt:lpstr>
      <vt:lpstr>Indikace</vt:lpstr>
      <vt:lpstr>Popis přístroje</vt:lpstr>
      <vt:lpstr>Popis přístroje</vt:lpstr>
      <vt:lpstr>Jak funguje Rebox</vt:lpstr>
      <vt:lpstr>Princip Reboxu</vt:lpstr>
      <vt:lpstr>Princip Reboxu</vt:lpstr>
      <vt:lpstr>Rebox v praxi</vt:lpstr>
      <vt:lpstr>Typické aplikace </vt:lpstr>
      <vt:lpstr>Typické aplikace </vt:lpstr>
      <vt:lpstr>Typické aplikace </vt:lpstr>
      <vt:lpstr>Typické aplikace </vt:lpstr>
      <vt:lpstr>Typické aplikace </vt:lpstr>
      <vt:lpstr>Možnosti nastavení</vt:lpstr>
      <vt:lpstr>Diagnostika dle Reboxové křivky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Rebox Therapy s.r.o.</dc:creator>
  <cp:lastModifiedBy>Vratislav Fabián</cp:lastModifiedBy>
  <cp:revision>126</cp:revision>
  <cp:lastPrinted>2015-10-16T08:31:09Z</cp:lastPrinted>
  <dcterms:created xsi:type="dcterms:W3CDTF">2013-07-10T22:28:08Z</dcterms:created>
  <dcterms:modified xsi:type="dcterms:W3CDTF">2018-10-29T09:06:25Z</dcterms:modified>
</cp:coreProperties>
</file>