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5"/>
  </p:notesMasterIdLst>
  <p:sldIdLst>
    <p:sldId id="256" r:id="rId3"/>
    <p:sldId id="258" r:id="rId4"/>
    <p:sldId id="260" r:id="rId5"/>
    <p:sldId id="261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2" r:id="rId19"/>
    <p:sldId id="279" r:id="rId20"/>
    <p:sldId id="280" r:id="rId21"/>
    <p:sldId id="281" r:id="rId22"/>
    <p:sldId id="282" r:id="rId23"/>
    <p:sldId id="25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68058BA-8A38-41F0-851F-1174FF1C298D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672CAF7-AEF8-4768-BA81-682010139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70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838200"/>
            <a:ext cx="7772400" cy="669926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6400800" cy="4572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79105-F663-4B8D-A0DF-384402919829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ED45B-FF08-4F2C-8FA5-D7711978C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9E51C-6E9E-4DCC-AEA6-8904A7ACCB0E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88AE0-755E-4ED2-8DE2-F771DFD0A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EF5A-C323-4FD4-8F17-81065A1AFCE1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EB774-0B39-4D05-8190-E20FC118C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4399C-8A67-49FD-93CD-A8A04812E83F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31D7F-FEC3-4EB6-B27B-08E33F297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7A66E-5323-414A-9EA8-513369DEB545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614E9-1FFE-4D64-AAC7-CF14B1EEC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5D84-62FB-42A1-BDBA-1F36E59CEFA1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5BFD8-7BE2-4E53-B7D5-FE535FE5D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ED53B-A873-4B08-8E99-014358FF747F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BC622-05AE-4F49-A1FE-EE2843C0C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DB7E5-67C2-4181-AC01-5EF0D3A0554A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7AB1E-2987-4EEC-9071-228188E5E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3A6D6-22D2-46ED-93FA-4E147E7F84D6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F069B-FA4D-4886-B2D2-D4F08561D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E980C-031E-4697-B002-A6ECE4A1D169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59137-1248-4B8E-94AB-DA19A5609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0FE8F-88C8-4523-9C64-04F7FD05E35F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2CB21-48D7-4BA0-B734-9514BF311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A05AE1-C750-4749-A577-C0706961724E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6DC866-0671-4AF9-B333-3ECE66827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838200"/>
            <a:ext cx="4267200" cy="6699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Oční pohyby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4267200" cy="457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Biofyzika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362200" y="473075"/>
            <a:ext cx="64770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Simulace</a:t>
            </a:r>
            <a:endParaRPr lang="en-US" dirty="0" smtClean="0">
              <a:solidFill>
                <a:srgbClr val="000000"/>
              </a:solidFill>
              <a:latin typeface="Tahoma" pitchFamily="112" charset="0"/>
              <a:cs typeface="Tahoma" pitchFamily="112" charset="0"/>
            </a:endParaRPr>
          </a:p>
        </p:txBody>
      </p:sp>
      <p:pic>
        <p:nvPicPr>
          <p:cNvPr id="5" name="Picture 3" descr="C:\Users\marek\Desktop\prezentace\hlava_objekt_spojen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91682" y="1752600"/>
            <a:ext cx="6537278" cy="3657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015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362200" y="473075"/>
            <a:ext cx="64770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Simulace</a:t>
            </a:r>
            <a:endParaRPr lang="en-US" dirty="0" smtClean="0">
              <a:solidFill>
                <a:srgbClr val="000000"/>
              </a:solidFill>
              <a:latin typeface="Tahoma" pitchFamily="112" charset="0"/>
              <a:cs typeface="Tahoma" pitchFamily="112" charset="0"/>
            </a:endParaRPr>
          </a:p>
        </p:txBody>
      </p:sp>
      <p:pic>
        <p:nvPicPr>
          <p:cNvPr id="4" name="Picture 3" descr="C:\Users\marek\Desktop\prezentace\hlava_objekt_spojen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07428" y="1714488"/>
            <a:ext cx="6544406" cy="38481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341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362200" y="473075"/>
            <a:ext cx="64770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Simulace</a:t>
            </a:r>
            <a:endParaRPr lang="en-US" dirty="0" smtClean="0">
              <a:solidFill>
                <a:srgbClr val="000000"/>
              </a:solidFill>
              <a:latin typeface="Tahoma" pitchFamily="112" charset="0"/>
              <a:cs typeface="Tahoma" pitchFamily="112" charset="0"/>
            </a:endParaRPr>
          </a:p>
        </p:txBody>
      </p:sp>
      <p:pic>
        <p:nvPicPr>
          <p:cNvPr id="5" name="Picture 3" descr="C:\Users\marek\Desktop\prezentace\hlava_objekt_spojen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70989" y="1714487"/>
            <a:ext cx="6544411" cy="3848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600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362200" y="473075"/>
            <a:ext cx="64770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Simulace</a:t>
            </a:r>
            <a:endParaRPr lang="en-US" dirty="0" smtClean="0">
              <a:solidFill>
                <a:srgbClr val="000000"/>
              </a:solidFill>
              <a:latin typeface="Tahoma" pitchFamily="112" charset="0"/>
              <a:cs typeface="Tahoma" pitchFamily="112" charset="0"/>
            </a:endParaRPr>
          </a:p>
        </p:txBody>
      </p:sp>
      <p:pic>
        <p:nvPicPr>
          <p:cNvPr id="4" name="Picture 3" descr="C:\Users\marek\Desktop\prezentace\hlava_objekt_spojen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07429" y="1714488"/>
            <a:ext cx="6507971" cy="3826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780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362200" y="473075"/>
            <a:ext cx="64770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Simulace</a:t>
            </a:r>
            <a:endParaRPr lang="en-US" dirty="0" smtClean="0">
              <a:solidFill>
                <a:srgbClr val="000000"/>
              </a:solidFill>
              <a:latin typeface="Tahoma" pitchFamily="112" charset="0"/>
              <a:cs typeface="Tahoma" pitchFamily="112" charset="0"/>
            </a:endParaRPr>
          </a:p>
        </p:txBody>
      </p:sp>
      <p:pic>
        <p:nvPicPr>
          <p:cNvPr id="5" name="Picture 3" descr="C:\Users\marek\Desktop\prezentace\hlava_objekt_spojen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24384" y="1714487"/>
            <a:ext cx="6567216" cy="3861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94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362200" y="473075"/>
            <a:ext cx="64770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Simulace</a:t>
            </a:r>
            <a:endParaRPr lang="en-US" dirty="0" smtClean="0">
              <a:solidFill>
                <a:srgbClr val="000000"/>
              </a:solidFill>
              <a:latin typeface="Tahoma" pitchFamily="112" charset="0"/>
              <a:cs typeface="Tahoma" pitchFamily="112" charset="0"/>
            </a:endParaRPr>
          </a:p>
        </p:txBody>
      </p:sp>
      <p:pic>
        <p:nvPicPr>
          <p:cNvPr id="3" name="Picture 3" descr="C:\Users\marek\Desktop\prezentace\hlava_objekt_spojen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24384" y="1714488"/>
            <a:ext cx="6544408" cy="384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70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362200" y="473075"/>
            <a:ext cx="64770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Simulace</a:t>
            </a:r>
            <a:endParaRPr lang="en-US" dirty="0" smtClean="0">
              <a:solidFill>
                <a:srgbClr val="000000"/>
              </a:solidFill>
              <a:latin typeface="Tahoma" pitchFamily="112" charset="0"/>
              <a:cs typeface="Tahoma" pitchFamily="112" charset="0"/>
            </a:endParaRPr>
          </a:p>
        </p:txBody>
      </p:sp>
      <p:pic>
        <p:nvPicPr>
          <p:cNvPr id="4" name="Picture 4" descr="D:\technician_try\conference\wid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590800"/>
            <a:ext cx="6691204" cy="2419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210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362200" y="473075"/>
            <a:ext cx="64770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Příklad 2.</a:t>
            </a:r>
            <a:endParaRPr lang="en-US" dirty="0" smtClean="0">
              <a:solidFill>
                <a:srgbClr val="000000"/>
              </a:solidFill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62200" y="1524000"/>
            <a:ext cx="6477000" cy="2057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</a:rPr>
              <a:t>VOG měření probíhá pomocí kamery s rozlišením 1024 x 768, maximální naměřené výchylky oka při zaostření do rohů displeje jsou: </a:t>
            </a:r>
            <a:r>
              <a:rPr lang="en-US" dirty="0" smtClean="0">
                <a:solidFill>
                  <a:srgbClr val="000000"/>
                </a:solidFill>
              </a:rPr>
              <a:t>{[287;163],[737;163],[287;605],[737;605]}</a:t>
            </a:r>
            <a:r>
              <a:rPr lang="cs-CZ" dirty="0" smtClean="0">
                <a:solidFill>
                  <a:srgbClr val="000000"/>
                </a:solidFill>
              </a:rPr>
              <a:t>. Monitor má rozlišení 1920  x 1200. Kolik pixelů na monitoru odpovídá jednomu pixelu kamery snímající oko?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352800" y="4495799"/>
            <a:ext cx="4800600" cy="52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</a:rPr>
              <a:t>rovina</a:t>
            </a:r>
            <a:r>
              <a:rPr lang="cs-CZ" sz="1200" dirty="0" smtClean="0">
                <a:solidFill>
                  <a:srgbClr val="000000"/>
                </a:solidFill>
              </a:rPr>
              <a:t>x</a:t>
            </a:r>
            <a:r>
              <a:rPr lang="cs-CZ" dirty="0" smtClean="0">
                <a:solidFill>
                  <a:srgbClr val="000000"/>
                </a:solidFill>
              </a:rPr>
              <a:t> = 1920/ (1024 – (2 x 287)) = 4.27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352800" y="5016136"/>
            <a:ext cx="4800600" cy="5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</a:rPr>
              <a:t>rovina</a:t>
            </a:r>
            <a:r>
              <a:rPr lang="cs-CZ" sz="1200" dirty="0" smtClean="0">
                <a:solidFill>
                  <a:srgbClr val="000000"/>
                </a:solidFill>
              </a:rPr>
              <a:t>y</a:t>
            </a:r>
            <a:r>
              <a:rPr lang="cs-CZ" dirty="0" smtClean="0">
                <a:solidFill>
                  <a:srgbClr val="000000"/>
                </a:solidFill>
              </a:rPr>
              <a:t> = 1200/ (768 – (2 x 163)) = 2.715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3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362200" y="473075"/>
            <a:ext cx="64770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VOG data</a:t>
            </a:r>
            <a:endParaRPr lang="en-US" dirty="0" smtClean="0">
              <a:solidFill>
                <a:srgbClr val="000000"/>
              </a:solidFill>
              <a:latin typeface="Tahoma" pitchFamily="112" charset="0"/>
              <a:cs typeface="Tahoma" pitchFamily="112" charset="0"/>
            </a:endParaRPr>
          </a:p>
        </p:txBody>
      </p:sp>
      <p:pic>
        <p:nvPicPr>
          <p:cNvPr id="7" name="Picture 2" descr="C:\Users\ThinkPad X201\Desktop\printscreens\eye-tracking_2012-07-11_12-50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199" y="1828800"/>
            <a:ext cx="6608461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08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362200" y="473075"/>
            <a:ext cx="64770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VOG data</a:t>
            </a:r>
            <a:endParaRPr lang="en-US" dirty="0" smtClean="0">
              <a:solidFill>
                <a:srgbClr val="000000"/>
              </a:solidFill>
              <a:latin typeface="Tahoma" pitchFamily="112" charset="0"/>
              <a:cs typeface="Tahoma" pitchFamily="112" charset="0"/>
            </a:endParaRPr>
          </a:p>
        </p:txBody>
      </p:sp>
      <p:pic>
        <p:nvPicPr>
          <p:cNvPr id="4" name="Picture 2" descr="C:\Users\ThinkPad X201\Desktop\printscreens\eye-tracking_2012-07-11_13-04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526" y="1600201"/>
            <a:ext cx="6634074" cy="3932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368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362200" y="473075"/>
            <a:ext cx="64770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Motivace</a:t>
            </a:r>
            <a:endParaRPr lang="en-US" dirty="0" smtClean="0">
              <a:solidFill>
                <a:srgbClr val="000000"/>
              </a:solidFill>
              <a:latin typeface="Tahoma" pitchFamily="112" charset="0"/>
              <a:cs typeface="Tahoma" pitchFamily="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524000"/>
            <a:ext cx="6477000" cy="51054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</a:rPr>
              <a:t>Motivace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</a:rPr>
              <a:t>Ovládání zařízení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“HID”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mtClean="0">
                <a:solidFill>
                  <a:srgbClr val="000000"/>
                </a:solidFill>
              </a:rPr>
              <a:t>Pomoc po zraněních </a:t>
            </a:r>
            <a:r>
              <a:rPr lang="cs-CZ" dirty="0" smtClean="0">
                <a:solidFill>
                  <a:srgbClr val="000000"/>
                </a:solidFill>
              </a:rPr>
              <a:t>a ochrnutích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</a:rPr>
              <a:t>Marketingové účely</a:t>
            </a:r>
            <a:endParaRPr lang="en-US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</a:rPr>
              <a:t>Výhody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</a:rPr>
              <a:t>Oční svaly mají nejkratší vzdálenost nervové sítě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</a:rPr>
              <a:t>Rychlost odezvy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</a:rPr>
              <a:t>Pravděpodobnost úrazu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</a:rPr>
              <a:t>Projevy určitých nemocí ADD, dyslexia</a:t>
            </a:r>
            <a:endParaRPr lang="cs-CZ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</a:rPr>
              <a:t>Nevýhody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</a:rPr>
              <a:t>Problematicá detekce a přesnost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</a:rPr>
              <a:t>Dynamický děj</a:t>
            </a:r>
            <a:endParaRPr lang="cs-CZ" dirty="0">
              <a:solidFill>
                <a:srgbClr val="000000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</a:rPr>
              <a:t>Datová náročnost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362200" y="473075"/>
            <a:ext cx="64770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VOG data</a:t>
            </a:r>
            <a:endParaRPr lang="en-US" dirty="0" smtClean="0">
              <a:solidFill>
                <a:srgbClr val="000000"/>
              </a:solidFill>
              <a:latin typeface="Tahoma" pitchFamily="112" charset="0"/>
              <a:cs typeface="Tahoma" pitchFamily="112" charset="0"/>
            </a:endParaRPr>
          </a:p>
        </p:txBody>
      </p:sp>
      <p:pic>
        <p:nvPicPr>
          <p:cNvPr id="5" name="Picture 2" descr="C:\Users\ThinkPad X201\Desktop\printscreens\eye-tracking_2012-07-11_13-04-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600200"/>
            <a:ext cx="6660702" cy="3939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356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362200" y="473075"/>
            <a:ext cx="64770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VOG data</a:t>
            </a:r>
            <a:endParaRPr lang="en-US" dirty="0" smtClean="0">
              <a:solidFill>
                <a:srgbClr val="000000"/>
              </a:solidFill>
              <a:latin typeface="Tahoma" pitchFamily="112" charset="0"/>
              <a:cs typeface="Tahoma" pitchFamily="112" charset="0"/>
            </a:endParaRPr>
          </a:p>
        </p:txBody>
      </p:sp>
      <p:pic>
        <p:nvPicPr>
          <p:cNvPr id="4" name="Picture 2" descr="C:\Users\ThinkPad X201\Desktop\printscreens\eye-tracking_2012-07-11_13-05-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3481" y="1600200"/>
            <a:ext cx="6678119" cy="3944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52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1143000"/>
          </a:xfrm>
        </p:spPr>
        <p:txBody>
          <a:bodyPr/>
          <a:lstStyle/>
          <a:p>
            <a:pPr algn="ctr"/>
            <a:r>
              <a:rPr lang="cs-CZ" dirty="0" smtClean="0">
                <a:latin typeface="Tahoma" pitchFamily="112" charset="0"/>
                <a:cs typeface="Tahoma" pitchFamily="112" charset="0"/>
              </a:rPr>
              <a:t>Děkuji za pozornost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362200" y="473075"/>
            <a:ext cx="64770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Technologie</a:t>
            </a:r>
            <a:endParaRPr lang="en-US" dirty="0" smtClean="0">
              <a:solidFill>
                <a:srgbClr val="000000"/>
              </a:solidFill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62200" y="1524000"/>
            <a:ext cx="6477000" cy="51054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</a:rPr>
              <a:t>IROG - </a:t>
            </a:r>
            <a:r>
              <a:rPr lang="en-US" dirty="0" smtClean="0">
                <a:solidFill>
                  <a:srgbClr val="000000"/>
                </a:solidFill>
              </a:rPr>
              <a:t>infrared-</a:t>
            </a:r>
            <a:r>
              <a:rPr lang="en-US" dirty="0" err="1" smtClean="0">
                <a:solidFill>
                  <a:srgbClr val="000000"/>
                </a:solidFill>
              </a:rPr>
              <a:t>oculography</a:t>
            </a:r>
            <a:r>
              <a:rPr lang="cs-CZ" dirty="0" smtClean="0">
                <a:solidFill>
                  <a:srgbClr val="000000"/>
                </a:solidFill>
              </a:rPr>
              <a:t>.</a:t>
            </a:r>
            <a:endParaRPr lang="cs-CZ" dirty="0">
              <a:solidFill>
                <a:srgbClr val="000000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</a:rPr>
              <a:t>Funguje na principu odrazu infra paprsku z oka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</a:rPr>
              <a:t>Velice rychlé a přesné, robustní zařízení, relativně drahé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</a:rPr>
              <a:t>MOG -  </a:t>
            </a:r>
            <a:r>
              <a:rPr lang="en-US" dirty="0" smtClean="0">
                <a:solidFill>
                  <a:srgbClr val="000000"/>
                </a:solidFill>
              </a:rPr>
              <a:t>magneto-</a:t>
            </a:r>
            <a:r>
              <a:rPr lang="en-US" dirty="0" err="1" smtClean="0">
                <a:solidFill>
                  <a:srgbClr val="000000"/>
                </a:solidFill>
              </a:rPr>
              <a:t>oculography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(MOG</a:t>
            </a:r>
            <a:r>
              <a:rPr lang="en-US" dirty="0" smtClean="0">
                <a:solidFill>
                  <a:srgbClr val="000000"/>
                </a:solidFill>
              </a:rPr>
              <a:t>).</a:t>
            </a:r>
            <a:endParaRPr lang="cs-CZ" dirty="0" smtClean="0">
              <a:solidFill>
                <a:srgbClr val="000000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</a:rPr>
              <a:t>Využívá kontaktní čočky s cívkamy, které pohybem vytváří elektromagnetické pole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</a:rPr>
              <a:t>Znám pouze princip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</a:rPr>
              <a:t>EOG - </a:t>
            </a:r>
            <a:r>
              <a:rPr lang="en-US" dirty="0" smtClean="0">
                <a:solidFill>
                  <a:srgbClr val="000000"/>
                </a:solidFill>
              </a:rPr>
              <a:t>Electro-</a:t>
            </a:r>
            <a:r>
              <a:rPr lang="en-US" dirty="0" err="1" smtClean="0">
                <a:solidFill>
                  <a:srgbClr val="000000"/>
                </a:solidFill>
              </a:rPr>
              <a:t>oculography</a:t>
            </a:r>
            <a:endParaRPr lang="cs-CZ" dirty="0" smtClean="0">
              <a:solidFill>
                <a:srgbClr val="000000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</a:rPr>
              <a:t>Využívá 2 – 4 elektrod přilepených na okohybných svalech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</a:rPr>
              <a:t>Levná a přesná metoda, vhodná pro sledování driftu</a:t>
            </a:r>
            <a:endParaRPr lang="en-US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VOG </a:t>
            </a:r>
            <a:r>
              <a:rPr lang="cs-CZ" dirty="0" smtClean="0">
                <a:solidFill>
                  <a:srgbClr val="000000"/>
                </a:solidFill>
              </a:rPr>
              <a:t>– Video-oculogra</a:t>
            </a:r>
            <a:r>
              <a:rPr lang="en-US" dirty="0" smtClean="0">
                <a:solidFill>
                  <a:srgbClr val="000000"/>
                </a:solidFill>
              </a:rPr>
              <a:t>p</a:t>
            </a:r>
            <a:r>
              <a:rPr lang="cs-CZ" dirty="0" smtClean="0">
                <a:solidFill>
                  <a:srgbClr val="000000"/>
                </a:solidFill>
              </a:rPr>
              <a:t>hy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</a:rPr>
              <a:t>Využívá kameru namířenou do oka a detekční algoritmus</a:t>
            </a:r>
            <a:endParaRPr lang="en-US" dirty="0" smtClean="0">
              <a:solidFill>
                <a:srgbClr val="000000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</a:rPr>
              <a:t>Levná metoda, složitá na vyhodnocení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362200" y="473075"/>
            <a:ext cx="64770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Příklad 1.</a:t>
            </a:r>
            <a:endParaRPr lang="en-US" dirty="0" smtClean="0">
              <a:solidFill>
                <a:srgbClr val="000000"/>
              </a:solidFill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62200" y="1524000"/>
            <a:ext cx="6477000" cy="2057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</a:rPr>
              <a:t>Vysokorychlostní kamera při VOG měření snímá 100 fps. S rozlišením 1280x1024 o barevné hloubce 24 bit. Kamera nepoužívá komprimaci a data přímo zaznamenává na pevný disk. Jakou musí mít pevný disk rychlost </a:t>
            </a:r>
            <a:r>
              <a:rPr lang="en-US" dirty="0" smtClean="0">
                <a:solidFill>
                  <a:srgbClr val="000000"/>
                </a:solidFill>
              </a:rPr>
              <a:t>[MB/s] </a:t>
            </a:r>
            <a:r>
              <a:rPr lang="cs-CZ" dirty="0" smtClean="0">
                <a:solidFill>
                  <a:srgbClr val="000000"/>
                </a:solidFill>
              </a:rPr>
              <a:t>aby stíhal zapsat veškerá naměřená data v případě, že budeme měřit simultálně obě dvě oči?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14600" y="4495800"/>
            <a:ext cx="647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</a:rPr>
              <a:t>100 x 1280 x 1024 x 24 </a:t>
            </a:r>
            <a:r>
              <a:rPr lang="en-US" dirty="0" smtClean="0">
                <a:solidFill>
                  <a:srgbClr val="000000"/>
                </a:solidFill>
              </a:rPr>
              <a:t>x 2 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dirty="0" smtClean="0">
                <a:solidFill>
                  <a:srgbClr val="000000"/>
                </a:solidFill>
              </a:rPr>
              <a:t>6291456000 bit = 750 MB/s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9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362200" y="473075"/>
            <a:ext cx="64770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Simulace</a:t>
            </a:r>
            <a:endParaRPr lang="en-US" dirty="0" smtClean="0">
              <a:solidFill>
                <a:srgbClr val="000000"/>
              </a:solidFill>
              <a:latin typeface="Tahoma" pitchFamily="112" charset="0"/>
              <a:cs typeface="Tahoma" pitchFamily="112" charset="0"/>
            </a:endParaRPr>
          </a:p>
        </p:txBody>
      </p:sp>
      <p:pic>
        <p:nvPicPr>
          <p:cNvPr id="5" name="Picture 3" descr="C:\Users\marek\Desktop\prezentace\hlava_objekt_spojen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9436" y="1752600"/>
            <a:ext cx="6535964" cy="3656229"/>
          </a:xfrm>
          <a:prstGeom prst="rect">
            <a:avLst/>
          </a:prstGeom>
          <a:noFill/>
        </p:spPr>
      </p:pic>
      <p:sp>
        <p:nvSpPr>
          <p:cNvPr id="4" name="TextovéPole 6"/>
          <p:cNvSpPr txBox="1"/>
          <p:nvPr/>
        </p:nvSpPr>
        <p:spPr>
          <a:xfrm>
            <a:off x="6705600" y="1887011"/>
            <a:ext cx="200026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</a:rPr>
              <a:t>Objekt</a:t>
            </a:r>
          </a:p>
          <a:p>
            <a:pPr>
              <a:buFontTx/>
              <a:buChar char="-"/>
            </a:pPr>
            <a:r>
              <a:rPr lang="cs-CZ" b="1" dirty="0" smtClean="0">
                <a:solidFill>
                  <a:srgbClr val="000000"/>
                </a:solidFill>
              </a:rPr>
              <a:t>Tvar (výška, šířka)</a:t>
            </a:r>
          </a:p>
          <a:p>
            <a:pPr>
              <a:buFontTx/>
              <a:buChar char="-"/>
            </a:pPr>
            <a:r>
              <a:rPr lang="cs-CZ" b="1" dirty="0" smtClean="0">
                <a:solidFill>
                  <a:srgbClr val="000000"/>
                </a:solidFill>
              </a:rPr>
              <a:t> pozice X, Y, Z</a:t>
            </a:r>
          </a:p>
          <a:p>
            <a:pPr>
              <a:buFontTx/>
              <a:buChar char="-"/>
            </a:pPr>
            <a:r>
              <a:rPr lang="cs-CZ" b="1" dirty="0" smtClean="0">
                <a:solidFill>
                  <a:srgbClr val="000000"/>
                </a:solidFill>
              </a:rPr>
              <a:t> rotace X, Y, Z</a:t>
            </a:r>
          </a:p>
        </p:txBody>
      </p:sp>
      <p:sp>
        <p:nvSpPr>
          <p:cNvPr id="6" name="TextovéPole 8"/>
          <p:cNvSpPr txBox="1"/>
          <p:nvPr/>
        </p:nvSpPr>
        <p:spPr>
          <a:xfrm>
            <a:off x="3435708" y="1849317"/>
            <a:ext cx="164870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</a:rPr>
              <a:t> Hlava</a:t>
            </a:r>
          </a:p>
          <a:p>
            <a:r>
              <a:rPr lang="cs-CZ" b="1" dirty="0" smtClean="0">
                <a:solidFill>
                  <a:srgbClr val="000000"/>
                </a:solidFill>
              </a:rPr>
              <a:t>- pozice X, Y, Z</a:t>
            </a:r>
          </a:p>
          <a:p>
            <a:pPr>
              <a:buFontTx/>
              <a:buChar char="-"/>
            </a:pPr>
            <a:r>
              <a:rPr lang="cs-CZ" b="1" dirty="0" smtClean="0">
                <a:solidFill>
                  <a:srgbClr val="000000"/>
                </a:solidFill>
              </a:rPr>
              <a:t> rotace X, Y, Z</a:t>
            </a:r>
          </a:p>
        </p:txBody>
      </p:sp>
      <p:sp>
        <p:nvSpPr>
          <p:cNvPr id="7" name="TextovéPole 9"/>
          <p:cNvSpPr txBox="1"/>
          <p:nvPr/>
        </p:nvSpPr>
        <p:spPr>
          <a:xfrm>
            <a:off x="2757047" y="2934383"/>
            <a:ext cx="135732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</a:rPr>
              <a:t> Oko</a:t>
            </a:r>
          </a:p>
          <a:p>
            <a:r>
              <a:rPr lang="cs-CZ" b="1" dirty="0" smtClean="0">
                <a:solidFill>
                  <a:srgbClr val="000000"/>
                </a:solidFill>
              </a:rPr>
              <a:t>- rotace X, Y</a:t>
            </a:r>
          </a:p>
        </p:txBody>
      </p:sp>
      <p:sp>
        <p:nvSpPr>
          <p:cNvPr id="8" name="TextovéPole 10"/>
          <p:cNvSpPr txBox="1"/>
          <p:nvPr/>
        </p:nvSpPr>
        <p:spPr>
          <a:xfrm>
            <a:off x="2628680" y="3912722"/>
            <a:ext cx="163355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</a:rPr>
              <a:t> Senzor</a:t>
            </a:r>
          </a:p>
          <a:p>
            <a:r>
              <a:rPr lang="cs-CZ" b="1" dirty="0" smtClean="0">
                <a:solidFill>
                  <a:srgbClr val="000000"/>
                </a:solidFill>
              </a:rPr>
              <a:t>- pozice X, Y, Z</a:t>
            </a:r>
          </a:p>
          <a:p>
            <a:pPr>
              <a:buFontTx/>
              <a:buChar char="-"/>
            </a:pPr>
            <a:r>
              <a:rPr lang="cs-CZ" b="1" dirty="0" smtClean="0">
                <a:solidFill>
                  <a:srgbClr val="000000"/>
                </a:solidFill>
              </a:rPr>
              <a:t> rotace X, Y, Z</a:t>
            </a:r>
          </a:p>
        </p:txBody>
      </p:sp>
    </p:spTree>
    <p:extLst>
      <p:ext uri="{BB962C8B-B14F-4D97-AF65-F5344CB8AC3E}">
        <p14:creationId xmlns:p14="http://schemas.microsoft.com/office/powerpoint/2010/main" val="74375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362200" y="473075"/>
            <a:ext cx="64770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Simulace</a:t>
            </a:r>
            <a:endParaRPr lang="en-US" dirty="0" smtClean="0">
              <a:solidFill>
                <a:srgbClr val="000000"/>
              </a:solidFill>
              <a:latin typeface="Tahoma" pitchFamily="112" charset="0"/>
              <a:cs typeface="Tahoma" pitchFamily="112" charset="0"/>
            </a:endParaRPr>
          </a:p>
        </p:txBody>
      </p:sp>
      <p:pic>
        <p:nvPicPr>
          <p:cNvPr id="5" name="Picture 3" descr="C:\Users\marek\Desktop\prezentace\hlava_objekt_spojen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9436" y="1752600"/>
            <a:ext cx="6535964" cy="3656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17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362200" y="473075"/>
            <a:ext cx="64770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Simulace</a:t>
            </a:r>
            <a:endParaRPr lang="en-US" dirty="0" smtClean="0">
              <a:solidFill>
                <a:srgbClr val="000000"/>
              </a:solidFill>
              <a:latin typeface="Tahoma" pitchFamily="112" charset="0"/>
              <a:cs typeface="Tahoma" pitchFamily="112" charset="0"/>
            </a:endParaRPr>
          </a:p>
        </p:txBody>
      </p:sp>
      <p:pic>
        <p:nvPicPr>
          <p:cNvPr id="9" name="Picture 3" descr="C:\Users\marek\Desktop\prezentace\hlava_objekt_spojen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91683" y="1752600"/>
            <a:ext cx="6537277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3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362200" y="473075"/>
            <a:ext cx="64770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Simulace</a:t>
            </a:r>
            <a:endParaRPr lang="en-US" dirty="0" smtClean="0">
              <a:solidFill>
                <a:srgbClr val="000000"/>
              </a:solidFill>
              <a:latin typeface="Tahoma" pitchFamily="112" charset="0"/>
              <a:cs typeface="Tahoma" pitchFamily="112" charset="0"/>
            </a:endParaRPr>
          </a:p>
        </p:txBody>
      </p:sp>
      <p:pic>
        <p:nvPicPr>
          <p:cNvPr id="4" name="Picture 3" descr="C:\Users\marek\Desktop\prezentace\hlava_objekt_spojen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91682" y="1752600"/>
            <a:ext cx="6537277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16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362200" y="473075"/>
            <a:ext cx="64770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Simulace</a:t>
            </a:r>
            <a:endParaRPr lang="en-US" dirty="0" smtClean="0">
              <a:solidFill>
                <a:srgbClr val="000000"/>
              </a:solidFill>
              <a:latin typeface="Tahoma" pitchFamily="112" charset="0"/>
              <a:cs typeface="Tahoma" pitchFamily="112" charset="0"/>
            </a:endParaRPr>
          </a:p>
        </p:txBody>
      </p:sp>
      <p:pic>
        <p:nvPicPr>
          <p:cNvPr id="5" name="Picture 3" descr="C:\Users\marek\Desktop\prezentace\hlava_objekt_spojen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94532" y="1749322"/>
            <a:ext cx="6543136" cy="3660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6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ye_tracking">
  <a:themeElements>
    <a:clrScheme name="Custom 2">
      <a:dk1>
        <a:srgbClr val="FFFFFF"/>
      </a:dk1>
      <a:lt1>
        <a:srgbClr val="FFFFFF"/>
      </a:lt1>
      <a:dk2>
        <a:srgbClr val="1F497D"/>
      </a:dk2>
      <a:lt2>
        <a:srgbClr val="A4A4A4"/>
      </a:lt2>
      <a:accent1>
        <a:srgbClr val="848484"/>
      </a:accent1>
      <a:accent2>
        <a:srgbClr val="775000"/>
      </a:accent2>
      <a:accent3>
        <a:srgbClr val="FFFFFF"/>
      </a:accent3>
      <a:accent4>
        <a:srgbClr val="8064A2"/>
      </a:accent4>
      <a:accent5>
        <a:srgbClr val="4BACC6"/>
      </a:accent5>
      <a:accent6>
        <a:srgbClr val="FFAC79"/>
      </a:accent6>
      <a:hlink>
        <a:srgbClr val="B49542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A904C60-17F9-427F-9229-2183F8D66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eye_tracking</Template>
  <TotalTime>941</TotalTime>
  <Words>364</Words>
  <Application>Microsoft Office PowerPoint</Application>
  <PresentationFormat>On-screen Show (4:3)</PresentationFormat>
  <Paragraphs>67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eye_tracking</vt:lpstr>
      <vt:lpstr>Oční pohyby</vt:lpstr>
      <vt:lpstr>Motivace</vt:lpstr>
      <vt:lpstr>Technologie</vt:lpstr>
      <vt:lpstr>Příklad 1.</vt:lpstr>
      <vt:lpstr>Simulace</vt:lpstr>
      <vt:lpstr>Simulace</vt:lpstr>
      <vt:lpstr>Simulace</vt:lpstr>
      <vt:lpstr>Simulace</vt:lpstr>
      <vt:lpstr>Simulace</vt:lpstr>
      <vt:lpstr>Simulace</vt:lpstr>
      <vt:lpstr>Simulace</vt:lpstr>
      <vt:lpstr>Simulace</vt:lpstr>
      <vt:lpstr>Simulace</vt:lpstr>
      <vt:lpstr>Simulace</vt:lpstr>
      <vt:lpstr>Simulace</vt:lpstr>
      <vt:lpstr>Simulace</vt:lpstr>
      <vt:lpstr>Příklad 2.</vt:lpstr>
      <vt:lpstr>VOG data</vt:lpstr>
      <vt:lpstr>VOG data</vt:lpstr>
      <vt:lpstr>VOG data</vt:lpstr>
      <vt:lpstr>VOG data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 tracking</dc:title>
  <dc:creator>Marek</dc:creator>
  <cp:lastModifiedBy>Marek</cp:lastModifiedBy>
  <cp:revision>16</cp:revision>
  <dcterms:created xsi:type="dcterms:W3CDTF">2012-12-02T21:19:47Z</dcterms:created>
  <dcterms:modified xsi:type="dcterms:W3CDTF">2012-12-03T13:01:23Z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TC019681969991</vt:lpwstr>
  </property>
</Properties>
</file>